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3" r:id="rId4"/>
    <p:sldId id="259" r:id="rId5"/>
    <p:sldId id="260" r:id="rId6"/>
    <p:sldId id="268" r:id="rId7"/>
    <p:sldId id="269" r:id="rId8"/>
    <p:sldId id="266" r:id="rId9"/>
    <p:sldId id="262" r:id="rId10"/>
    <p:sldId id="264" r:id="rId11"/>
    <p:sldId id="271" r:id="rId12"/>
    <p:sldId id="261" r:id="rId13"/>
    <p:sldId id="267" r:id="rId14"/>
    <p:sldId id="270" r:id="rId15"/>
    <p:sldId id="272" r:id="rId16"/>
    <p:sldId id="273" r:id="rId17"/>
    <p:sldId id="275" r:id="rId18"/>
  </p:sldIdLst>
  <p:sldSz cx="6858000" cy="9144000" type="screen4x3"/>
  <p:notesSz cx="6884988" cy="100187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9F4"/>
    <a:srgbClr val="FFFF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94676" autoAdjust="0"/>
  </p:normalViewPr>
  <p:slideViewPr>
    <p:cSldViewPr>
      <p:cViewPr varScale="1">
        <p:scale>
          <a:sx n="62" d="100"/>
          <a:sy n="62" d="100"/>
        </p:scale>
        <p:origin x="2316" y="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48" y="154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1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3495" cy="500935"/>
          </a:xfrm>
          <a:prstGeom prst="rect">
            <a:avLst/>
          </a:prstGeom>
        </p:spPr>
        <p:txBody>
          <a:bodyPr vert="horz" lIns="96580" tIns="48290" rIns="96580" bIns="48290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99900" y="1"/>
            <a:ext cx="2983495" cy="500935"/>
          </a:xfrm>
          <a:prstGeom prst="rect">
            <a:avLst/>
          </a:prstGeom>
        </p:spPr>
        <p:txBody>
          <a:bodyPr vert="horz" lIns="96580" tIns="48290" rIns="96580" bIns="48290" rtlCol="0"/>
          <a:lstStyle>
            <a:lvl1pPr algn="r">
              <a:defRPr sz="1300"/>
            </a:lvl1pPr>
          </a:lstStyle>
          <a:p>
            <a:fld id="{5BD8CADF-AE96-4B9B-B3C5-FAE785DB2287}" type="datetimeFigureOut">
              <a:rPr lang="pl-PL" smtClean="0"/>
              <a:t>09.02.2021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516041"/>
            <a:ext cx="2983495" cy="500935"/>
          </a:xfrm>
          <a:prstGeom prst="rect">
            <a:avLst/>
          </a:prstGeom>
        </p:spPr>
        <p:txBody>
          <a:bodyPr vert="horz" lIns="96580" tIns="48290" rIns="96580" bIns="48290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99900" y="9516041"/>
            <a:ext cx="2983495" cy="500935"/>
          </a:xfrm>
          <a:prstGeom prst="rect">
            <a:avLst/>
          </a:prstGeom>
        </p:spPr>
        <p:txBody>
          <a:bodyPr vert="horz" lIns="96580" tIns="48290" rIns="96580" bIns="48290" rtlCol="0" anchor="b"/>
          <a:lstStyle>
            <a:lvl1pPr algn="r">
              <a:defRPr sz="1300"/>
            </a:lvl1pPr>
          </a:lstStyle>
          <a:p>
            <a:fld id="{BF1A8D75-45BF-4574-A5AF-5D19EC251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9043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3495" cy="500935"/>
          </a:xfrm>
          <a:prstGeom prst="rect">
            <a:avLst/>
          </a:prstGeom>
        </p:spPr>
        <p:txBody>
          <a:bodyPr vert="horz" lIns="96580" tIns="48290" rIns="96580" bIns="48290" rtlCol="0"/>
          <a:lstStyle>
            <a:lvl1pPr algn="l">
              <a:defRPr sz="13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99900" y="1"/>
            <a:ext cx="2983495" cy="500935"/>
          </a:xfrm>
          <a:prstGeom prst="rect">
            <a:avLst/>
          </a:prstGeom>
        </p:spPr>
        <p:txBody>
          <a:bodyPr vert="horz" lIns="96580" tIns="48290" rIns="96580" bIns="48290" rtlCol="0"/>
          <a:lstStyle>
            <a:lvl1pPr algn="r">
              <a:defRPr sz="1300"/>
            </a:lvl1pPr>
          </a:lstStyle>
          <a:p>
            <a:fld id="{79031633-52F1-4F6F-927C-83A5A058E6F9}" type="datetimeFigureOut">
              <a:rPr lang="pl-PL" smtClean="0"/>
              <a:t>09.02.2021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4638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0" tIns="48290" rIns="96580" bIns="4829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vert="horz" lIns="96580" tIns="48290" rIns="96580" bIns="4829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16041"/>
            <a:ext cx="2983495" cy="500935"/>
          </a:xfrm>
          <a:prstGeom prst="rect">
            <a:avLst/>
          </a:prstGeom>
        </p:spPr>
        <p:txBody>
          <a:bodyPr vert="horz" lIns="96580" tIns="48290" rIns="96580" bIns="48290" rtlCol="0" anchor="b"/>
          <a:lstStyle>
            <a:lvl1pPr algn="l">
              <a:defRPr sz="13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99900" y="9516041"/>
            <a:ext cx="2983495" cy="500935"/>
          </a:xfrm>
          <a:prstGeom prst="rect">
            <a:avLst/>
          </a:prstGeom>
        </p:spPr>
        <p:txBody>
          <a:bodyPr vert="horz" lIns="96580" tIns="48290" rIns="96580" bIns="48290" rtlCol="0" anchor="b"/>
          <a:lstStyle>
            <a:lvl1pPr algn="r">
              <a:defRPr sz="1300"/>
            </a:lvl1pPr>
          </a:lstStyle>
          <a:p>
            <a:fld id="{7527A619-D472-4AD0-AA77-6844F2990CC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534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7A619-D472-4AD0-AA77-6844F2990CC4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9176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7A619-D472-4AD0-AA77-6844F2990CC4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139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035175" y="750888"/>
            <a:ext cx="2814638" cy="37560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7A619-D472-4AD0-AA77-6844F2990CC4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4881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7A619-D472-4AD0-AA77-6844F2990CC4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6848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7A619-D472-4AD0-AA77-6844F2990CC4}" type="slidenum">
              <a:rPr lang="pl-PL" smtClean="0">
                <a:solidFill>
                  <a:prstClr val="black"/>
                </a:solidFill>
              </a:rPr>
              <a:pPr/>
              <a:t>17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2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67D3-E07C-4CAF-B26F-370C1F43D07F}" type="datetime1">
              <a:rPr lang="pl-PL" smtClean="0"/>
              <a:t>09.02.2021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BD00-4500-4646-BB93-8C141378E9E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737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1217-C2CE-48F7-9263-02E5E7B69706}" type="datetime1">
              <a:rPr lang="pl-PL" smtClean="0"/>
              <a:t>09.02.2021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BD00-4500-4646-BB93-8C141378E9E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635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7178" y="488951"/>
            <a:ext cx="3357563" cy="104013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D7EB-F90F-4D7A-BAF7-303868914885}" type="datetime1">
              <a:rPr lang="pl-PL" smtClean="0"/>
              <a:t>09.02.2021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BD00-4500-4646-BB93-8C141378E9E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862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52B0-A781-4356-ADD9-2E5D2C739281}" type="datetime1">
              <a:rPr lang="pl-PL" smtClean="0"/>
              <a:t>09.02.2021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BD00-4500-4646-BB93-8C141378E9E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388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204B-E13B-42E6-938B-32DE2D15CA78}" type="datetime1">
              <a:rPr lang="pl-PL" smtClean="0"/>
              <a:t>09.02.2021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BD00-4500-4646-BB93-8C141378E9E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221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4728-A9AE-4F12-894E-D84A19FEAE64}" type="datetime1">
              <a:rPr lang="pl-PL" smtClean="0"/>
              <a:t>09.02.2021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BD00-4500-4646-BB93-8C141378E9E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704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F2B1-5C81-4A3A-9F1C-EE4229C2AEF7}" type="datetime1">
              <a:rPr lang="pl-PL" smtClean="0"/>
              <a:t>09.02.2021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BD00-4500-4646-BB93-8C141378E9E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951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AA7E-11E6-4701-B592-81F0E3890247}" type="datetime1">
              <a:rPr lang="pl-PL" smtClean="0"/>
              <a:t>09.02.2021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BD00-4500-4646-BB93-8C141378E9E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417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ED4B-9176-497D-8B93-266C0167CBE7}" type="datetime1">
              <a:rPr lang="pl-PL" smtClean="0"/>
              <a:t>09.02.2021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BD00-4500-4646-BB93-8C141378E9E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351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2997-28A1-4AB5-9E50-930023870A1C}" type="datetime1">
              <a:rPr lang="pl-PL" smtClean="0"/>
              <a:t>09.02.2021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BD00-4500-4646-BB93-8C141378E9E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778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64B1-E3ED-43DC-AE55-76BF695613F0}" type="datetime1">
              <a:rPr lang="pl-PL" smtClean="0"/>
              <a:t>09.02.2021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BD00-4500-4646-BB93-8C141378E9E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65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D8950-2FB0-4D0B-B55F-71B1FFA82D18}" type="datetime1">
              <a:rPr lang="pl-PL" smtClean="0"/>
              <a:t>09.02.2021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ABD00-4500-4646-BB93-8C141378E9E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028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2wronki.p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20687" y="474979"/>
            <a:ext cx="5829300" cy="162632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Bookman Old Style" panose="02050604050505020204" pitchFamily="18" charset="0"/>
              </a:rPr>
              <a:t>ШКІЛЬНИЙ </a:t>
            </a:r>
            <a:r>
              <a:rPr lang="uk-UA" sz="2400" dirty="0" smtClean="0">
                <a:latin typeface="Bookman Old Style" panose="02050604050505020204" pitchFamily="18" charset="0"/>
              </a:rPr>
              <a:t>ПОРАДНИК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>
                <a:latin typeface="Bookman Old Style" panose="02050604050505020204" pitchFamily="18" charset="0"/>
              </a:rPr>
              <a:t>ДЛЯ </a:t>
            </a:r>
            <a:r>
              <a:rPr lang="ru-RU" sz="2400" dirty="0" smtClean="0">
                <a:latin typeface="Bookman Old Style" panose="02050604050505020204" pitchFamily="18" charset="0"/>
              </a:rPr>
              <a:t>УЧНІВ </a:t>
            </a:r>
            <a:r>
              <a:rPr lang="ru-RU" sz="2400" dirty="0">
                <a:latin typeface="Bookman Old Style" panose="02050604050505020204" pitchFamily="18" charset="0"/>
              </a:rPr>
              <a:t>ТА </a:t>
            </a:r>
            <a:r>
              <a:rPr lang="ru-RU" sz="2400" dirty="0" smtClean="0">
                <a:latin typeface="Bookman Old Style" panose="02050604050505020204" pitchFamily="18" charset="0"/>
              </a:rPr>
              <a:t>ЇХ </a:t>
            </a:r>
            <a:r>
              <a:rPr lang="ru-RU" sz="2400" dirty="0">
                <a:latin typeface="Bookman Old Style" panose="02050604050505020204" pitchFamily="18" charset="0"/>
              </a:rPr>
              <a:t>БАТЬКІВ</a:t>
            </a:r>
            <a:endParaRPr lang="pl-PL" sz="2400" dirty="0">
              <a:latin typeface="Bookman Old Style" panose="020506040505050202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03849" y="5508104"/>
            <a:ext cx="5965511" cy="244827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Початкова школа N_2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ім. Корнела Макушинського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у місті Вронк</a:t>
            </a:r>
            <a:r>
              <a:rPr lang="uk-UA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і</a:t>
            </a:r>
            <a:endParaRPr lang="pl-PL" sz="18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l"/>
            <a:endParaRPr lang="pl-PL" sz="14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pl-PL" sz="1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A</a:t>
            </a:r>
            <a:r>
              <a:rPr lang="az-Cyrl-AZ" sz="1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втор</a:t>
            </a:r>
            <a:r>
              <a:rPr lang="pl-PL" sz="1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: </a:t>
            </a:r>
            <a:r>
              <a:rPr lang="pl-PL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Beata Tomczak</a:t>
            </a:r>
            <a:endParaRPr lang="pl-PL" sz="1000" b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ru-RU" sz="1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П</a:t>
            </a:r>
            <a:r>
              <a:rPr lang="az-Cyrl-AZ" sz="1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ідтримка</a:t>
            </a:r>
            <a:r>
              <a:rPr lang="pl-PL" sz="1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: </a:t>
            </a:r>
            <a:r>
              <a:rPr lang="pl-PL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Izabela Czerniejewska</a:t>
            </a:r>
          </a:p>
          <a:p>
            <a:pPr algn="l"/>
            <a:r>
              <a:rPr lang="pl-PL" sz="1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K</a:t>
            </a:r>
            <a:r>
              <a:rPr lang="az-Cyrl-AZ" sz="1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онсультація</a:t>
            </a:r>
            <a:r>
              <a:rPr lang="pl-PL" sz="1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y </a:t>
            </a:r>
            <a:r>
              <a:rPr lang="az-Cyrl-AZ" sz="1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переклад</a:t>
            </a:r>
            <a:r>
              <a:rPr lang="pl-PL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: </a:t>
            </a:r>
            <a:r>
              <a:rPr lang="pl-PL" sz="140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Juliia</a:t>
            </a:r>
            <a:r>
              <a:rPr lang="pl-PL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y Timur </a:t>
            </a:r>
            <a:r>
              <a:rPr lang="pl-PL" sz="140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Nepomniashcha</a:t>
            </a:r>
            <a:r>
              <a:rPr lang="pl-PL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,  </a:t>
            </a:r>
          </a:p>
          <a:p>
            <a:endParaRPr lang="pl-PL" sz="14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Вронк</a:t>
            </a:r>
            <a:r>
              <a:rPr lang="uk-UA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і</a:t>
            </a:r>
            <a:r>
              <a:rPr lang="pl-PL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, </a:t>
            </a:r>
            <a:r>
              <a:rPr lang="az-Cyrl-AZ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серпень</a:t>
            </a:r>
            <a:r>
              <a:rPr lang="az-Cyrl-AZ" sz="1400" dirty="0">
                <a:latin typeface="Bookman Old Style" panose="02050604050505020204" pitchFamily="18" charset="0"/>
              </a:rPr>
              <a:t> </a:t>
            </a:r>
            <a:r>
              <a:rPr lang="pl-PL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2019r.</a:t>
            </a:r>
            <a:endParaRPr lang="pl-PL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34" y="1835696"/>
            <a:ext cx="5290005" cy="35283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 cmpd="dbl">
            <a:solidFill>
              <a:srgbClr val="0C49F4"/>
            </a:solidFill>
            <a:prstDash val="solid"/>
          </a:ln>
          <a:scene3d>
            <a:camera prst="perspectiveFront"/>
            <a:lightRig rig="threeP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20" y="6326589"/>
            <a:ext cx="139268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222" y="253487"/>
            <a:ext cx="1089598" cy="61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68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6875" y="323528"/>
            <a:ext cx="6172200" cy="432048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Bookman Old Style" panose="02050604050505020204" pitchFamily="18" charset="0"/>
              </a:rPr>
              <a:t>Система оцінювання у нашій школі</a:t>
            </a:r>
            <a:endParaRPr lang="pl-PL" sz="1800" b="1" dirty="0">
              <a:latin typeface="Bookman Old Style" panose="020506040505050202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11708" y="755576"/>
            <a:ext cx="5328592" cy="7854169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uk-UA" sz="1300" dirty="0" smtClean="0">
                <a:latin typeface="Bookman Old Style" panose="02050604050505020204" pitchFamily="18" charset="0"/>
              </a:rPr>
              <a:t>У польській школі є шкала балів від 1 до 6. Найвищий рейтинг – 6, а найслабший – 1. Вчителі постійно оцінюють твої успіхи в навчанні протягом цілого семестру (шести місяців), наприклад,  </a:t>
            </a:r>
            <a:r>
              <a:rPr lang="uk-UA" sz="1300" dirty="0">
                <a:latin typeface="Bookman Old Style" panose="02050604050505020204" pitchFamily="18" charset="0"/>
              </a:rPr>
              <a:t>з</a:t>
            </a:r>
            <a:r>
              <a:rPr lang="uk-UA" sz="1300" dirty="0" smtClean="0">
                <a:latin typeface="Bookman Old Style" panose="02050604050505020204" pitchFamily="18" charset="0"/>
              </a:rPr>
              <a:t>а допомогою опитування, тестування, класної роботи, перевірки домашніх завдань тощо. В кінці кожного семестру учень отримує остаточний бал по кожному предмету та за поведінку.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300" dirty="0" smtClean="0">
                <a:latin typeface="Bookman Old Style" panose="02050604050505020204" pitchFamily="18" charset="0"/>
              </a:rPr>
              <a:t>У </a:t>
            </a:r>
            <a:r>
              <a:rPr lang="uk-UA" sz="1300" dirty="0" smtClean="0">
                <a:latin typeface="Bookman Old Style" panose="02050604050505020204" pitchFamily="18" charset="0"/>
              </a:rPr>
              <a:t>класах</a:t>
            </a:r>
            <a:r>
              <a:rPr lang="ru-RU" sz="1300" dirty="0" smtClean="0">
                <a:latin typeface="Bookman Old Style" panose="02050604050505020204" pitchFamily="18" charset="0"/>
              </a:rPr>
              <a:t> з  </a:t>
            </a:r>
            <a:r>
              <a:rPr lang="ru-RU" sz="1300" dirty="0">
                <a:latin typeface="Bookman Old Style" panose="02050604050505020204" pitchFamily="18" charset="0"/>
              </a:rPr>
              <a:t>I до III </a:t>
            </a:r>
            <a:r>
              <a:rPr lang="uk-UA" sz="1300" dirty="0" smtClean="0">
                <a:latin typeface="Bookman Old Style" panose="02050604050505020204" pitchFamily="18" charset="0"/>
              </a:rPr>
              <a:t>застосовується</a:t>
            </a:r>
            <a:r>
              <a:rPr lang="ru-RU" sz="1300" dirty="0" smtClean="0">
                <a:latin typeface="Bookman Old Style" panose="02050604050505020204" pitchFamily="18" charset="0"/>
              </a:rPr>
              <a:t> </a:t>
            </a:r>
            <a:r>
              <a:rPr lang="uk-UA" sz="1300" dirty="0" smtClean="0">
                <a:latin typeface="Bookman Old Style" panose="02050604050505020204" pitchFamily="18" charset="0"/>
              </a:rPr>
              <a:t>описова система для оцінювання поточних, піврічних та річних успіхів  (що дорівнює цифровій шкалі – 1</a:t>
            </a:r>
            <a:r>
              <a:rPr lang="ru-RU" sz="1300" dirty="0" smtClean="0">
                <a:latin typeface="Bookman Old Style" panose="02050604050505020204" pitchFamily="18" charset="0"/>
              </a:rPr>
              <a:t>, </a:t>
            </a:r>
            <a:r>
              <a:rPr lang="ru-RU" sz="1300" dirty="0">
                <a:latin typeface="Bookman Old Style" panose="02050604050505020204" pitchFamily="18" charset="0"/>
              </a:rPr>
              <a:t>2, 3, 4, 5, 6</a:t>
            </a:r>
            <a:r>
              <a:rPr lang="ru-RU" sz="1300" dirty="0" smtClean="0">
                <a:latin typeface="Bookman Old Style" panose="02050604050505020204" pitchFamily="18" charset="0"/>
              </a:rPr>
              <a:t>), </a:t>
            </a:r>
            <a:r>
              <a:rPr lang="uk-UA" sz="1300" dirty="0" smtClean="0">
                <a:latin typeface="Bookman Old Style" panose="02050604050505020204" pitchFamily="18" charset="0"/>
              </a:rPr>
              <a:t>показуючи</a:t>
            </a:r>
            <a:r>
              <a:rPr lang="ru-RU" sz="1300" dirty="0" smtClean="0">
                <a:latin typeface="Bookman Old Style" panose="02050604050505020204" pitchFamily="18" charset="0"/>
              </a:rPr>
              <a:t> </a:t>
            </a:r>
            <a:r>
              <a:rPr lang="uk-UA" sz="1300" dirty="0" smtClean="0">
                <a:latin typeface="Bookman Old Style" panose="02050604050505020204" pitchFamily="18" charset="0"/>
              </a:rPr>
              <a:t>досягнення</a:t>
            </a:r>
            <a:r>
              <a:rPr lang="ru-RU" sz="1300" dirty="0" smtClean="0">
                <a:latin typeface="Bookman Old Style" panose="02050604050505020204" pitchFamily="18" charset="0"/>
              </a:rPr>
              <a:t>   </a:t>
            </a:r>
            <a:r>
              <a:rPr lang="uk-UA" sz="1300" dirty="0" smtClean="0">
                <a:latin typeface="Bookman Old Style" panose="02050604050505020204" pitchFamily="18" charset="0"/>
              </a:rPr>
              <a:t>учнів</a:t>
            </a:r>
            <a:r>
              <a:rPr lang="ru-RU" sz="1300" dirty="0" smtClean="0">
                <a:latin typeface="Bookman Old Style" panose="02050604050505020204" pitchFamily="18" charset="0"/>
              </a:rPr>
              <a:t> в </a:t>
            </a:r>
            <a:r>
              <a:rPr lang="ru-RU" sz="1300" dirty="0" err="1" smtClean="0">
                <a:latin typeface="Bookman Old Style" panose="02050604050505020204" pitchFamily="18" charset="0"/>
              </a:rPr>
              <a:t>набутт</a:t>
            </a:r>
            <a:r>
              <a:rPr lang="uk-UA" sz="1300" dirty="0" smtClean="0">
                <a:latin typeface="Bookman Old Style" panose="02050604050505020204" pitchFamily="18" charset="0"/>
              </a:rPr>
              <a:t>і освітніх наук та поведінці</a:t>
            </a:r>
            <a:r>
              <a:rPr lang="ru-RU" sz="1300" dirty="0" smtClean="0">
                <a:latin typeface="Bookman Old Style" panose="02050604050505020204" pitchFamily="18" charset="0"/>
              </a:rPr>
              <a:t>. </a:t>
            </a:r>
            <a:r>
              <a:rPr lang="ru-RU" sz="1300" dirty="0">
                <a:latin typeface="Bookman Old Style" panose="02050604050505020204" pitchFamily="18" charset="0"/>
              </a:rPr>
              <a:t>Ті ж </a:t>
            </a:r>
            <a:r>
              <a:rPr lang="ru-RU" sz="1300" dirty="0" smtClean="0">
                <a:latin typeface="Bookman Old Style" panose="02050604050505020204" pitchFamily="18" charset="0"/>
              </a:rPr>
              <a:t>правила </a:t>
            </a:r>
            <a:r>
              <a:rPr lang="uk-UA" sz="1300" dirty="0" smtClean="0">
                <a:latin typeface="Bookman Old Style" panose="02050604050505020204" pitchFamily="18" charset="0"/>
              </a:rPr>
              <a:t>поширюються</a:t>
            </a:r>
            <a:r>
              <a:rPr lang="ru-RU" sz="1300" dirty="0" smtClean="0">
                <a:latin typeface="Bookman Old Style" panose="02050604050505020204" pitchFamily="18" charset="0"/>
              </a:rPr>
              <a:t> </a:t>
            </a:r>
            <a:r>
              <a:rPr lang="ru-RU" sz="1300" dirty="0">
                <a:latin typeface="Bookman Old Style" panose="02050604050505020204" pitchFamily="18" charset="0"/>
              </a:rPr>
              <a:t>на </a:t>
            </a:r>
            <a:r>
              <a:rPr lang="ru-RU" sz="1300" dirty="0" err="1" smtClean="0">
                <a:latin typeface="Bookman Old Style" panose="02050604050505020204" pitchFamily="18" charset="0"/>
              </a:rPr>
              <a:t>заняття</a:t>
            </a:r>
            <a:r>
              <a:rPr lang="ru-RU" sz="1300" dirty="0" smtClean="0">
                <a:latin typeface="Bookman Old Style" panose="02050604050505020204" pitchFamily="18" charset="0"/>
              </a:rPr>
              <a:t> з </a:t>
            </a:r>
            <a:r>
              <a:rPr lang="ru-RU" sz="1300" dirty="0">
                <a:latin typeface="Bookman Old Style" panose="02050604050505020204" pitchFamily="18" charset="0"/>
              </a:rPr>
              <a:t>іноземних мов та </a:t>
            </a:r>
            <a:r>
              <a:rPr lang="ru-RU" sz="1300" dirty="0" smtClean="0">
                <a:latin typeface="Bookman Old Style" panose="02050604050505020204" pitchFamily="18" charset="0"/>
              </a:rPr>
              <a:t>з </a:t>
            </a:r>
            <a:r>
              <a:rPr lang="ru-RU" sz="1300" dirty="0" err="1" smtClean="0">
                <a:latin typeface="Bookman Old Style" panose="02050604050505020204" pitchFamily="18" charset="0"/>
              </a:rPr>
              <a:t>комп'ютерної</a:t>
            </a:r>
            <a:r>
              <a:rPr lang="ru-RU" sz="1300" dirty="0" smtClean="0">
                <a:latin typeface="Bookman Old Style" panose="02050604050505020204" pitchFamily="18" charset="0"/>
              </a:rPr>
              <a:t> </a:t>
            </a:r>
            <a:r>
              <a:rPr lang="ru-RU" sz="1300" dirty="0" err="1" smtClean="0">
                <a:latin typeface="Bookman Old Style" panose="02050604050505020204" pitchFamily="18" charset="0"/>
              </a:rPr>
              <a:t>техніки</a:t>
            </a:r>
            <a:r>
              <a:rPr lang="ru-RU" sz="1300" dirty="0" smtClean="0">
                <a:latin typeface="Bookman Old Style" panose="02050604050505020204" pitchFamily="18" charset="0"/>
              </a:rPr>
              <a:t>.</a:t>
            </a:r>
            <a:endParaRPr lang="pl-PL" sz="13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3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300" b="1" dirty="0">
                <a:latin typeface="Bookman Old Style" panose="02050604050505020204" pitchFamily="18" charset="0"/>
              </a:rPr>
              <a:t>Предметне оцінювання за шкалою: </a:t>
            </a:r>
            <a:endParaRPr lang="pl-PL" sz="13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pl-PL" sz="1300" b="1" dirty="0">
                <a:latin typeface="Bookman Old Style" panose="02050604050505020204" pitchFamily="18" charset="0"/>
              </a:rPr>
              <a:t>   </a:t>
            </a:r>
          </a:p>
          <a:p>
            <a:pPr marL="0" indent="0">
              <a:buNone/>
            </a:pPr>
            <a:r>
              <a:rPr lang="pl-PL" sz="1200" dirty="0">
                <a:latin typeface="Bookman Old Style" panose="02050604050505020204" pitchFamily="18" charset="0"/>
              </a:rPr>
              <a:t>        </a:t>
            </a:r>
            <a:r>
              <a:rPr lang="ru-RU" sz="1200" dirty="0">
                <a:latin typeface="Bookman Old Style" panose="02050604050505020204" pitchFamily="18" charset="0"/>
              </a:rPr>
              <a:t>6 - відмінно</a:t>
            </a:r>
          </a:p>
          <a:p>
            <a:pPr marL="0" indent="0">
              <a:buNone/>
            </a:pPr>
            <a:r>
              <a:rPr lang="ru-RU" sz="1200" dirty="0">
                <a:latin typeface="Bookman Old Style" panose="02050604050505020204" pitchFamily="18" charset="0"/>
              </a:rPr>
              <a:t>        5 - дуже добре</a:t>
            </a:r>
          </a:p>
          <a:p>
            <a:pPr marL="0" indent="0">
              <a:buNone/>
            </a:pPr>
            <a:r>
              <a:rPr lang="ru-RU" sz="1200" dirty="0">
                <a:latin typeface="Bookman Old Style" panose="02050604050505020204" pitchFamily="18" charset="0"/>
              </a:rPr>
              <a:t>        4 - добре</a:t>
            </a:r>
          </a:p>
          <a:p>
            <a:pPr marL="0" indent="0">
              <a:buNone/>
            </a:pPr>
            <a:r>
              <a:rPr lang="ru-RU" sz="1200" dirty="0">
                <a:latin typeface="Bookman Old Style" panose="02050604050505020204" pitchFamily="18" charset="0"/>
              </a:rPr>
              <a:t>        3 - </a:t>
            </a:r>
            <a:r>
              <a:rPr lang="ru-RU" sz="1200" dirty="0" err="1" smtClean="0">
                <a:latin typeface="Bookman Old Style" panose="02050604050505020204" pitchFamily="18" charset="0"/>
              </a:rPr>
              <a:t>достатньо</a:t>
            </a:r>
            <a:endParaRPr lang="ru-RU" sz="1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200" dirty="0">
                <a:latin typeface="Bookman Old Style" panose="02050604050505020204" pitchFamily="18" charset="0"/>
              </a:rPr>
              <a:t>        2 - </a:t>
            </a:r>
            <a:r>
              <a:rPr lang="ru-RU" sz="1200" dirty="0" err="1" smtClean="0">
                <a:latin typeface="Bookman Old Style" panose="02050604050505020204" pitchFamily="18" charset="0"/>
              </a:rPr>
              <a:t>задовільно</a:t>
            </a:r>
            <a:endParaRPr lang="ru-RU" sz="1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200" dirty="0">
                <a:latin typeface="Bookman Old Style" panose="02050604050505020204" pitchFamily="18" charset="0"/>
              </a:rPr>
              <a:t>        1 - </a:t>
            </a:r>
            <a:r>
              <a:rPr lang="ru-RU" sz="1200" dirty="0" err="1" smtClean="0">
                <a:latin typeface="Bookman Old Style" panose="02050604050505020204" pitchFamily="18" charset="0"/>
              </a:rPr>
              <a:t>незадовільно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ru-RU" sz="1200" dirty="0">
                <a:latin typeface="Bookman Old Style" panose="02050604050505020204" pitchFamily="18" charset="0"/>
              </a:rPr>
              <a:t>(негативна оцінка)</a:t>
            </a:r>
            <a:endParaRPr lang="pl-PL" sz="1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200" b="1" dirty="0">
                <a:latin typeface="Bookman Old Style" panose="02050604050505020204" pitchFamily="18" charset="0"/>
              </a:rPr>
              <a:t>Твоя поведінка буде </a:t>
            </a:r>
            <a:r>
              <a:rPr lang="ru-RU" sz="1200" b="1" dirty="0" err="1" smtClean="0">
                <a:latin typeface="Bookman Old Style" panose="02050604050505020204" pitchFamily="18" charset="0"/>
              </a:rPr>
              <a:t>оцінена</a:t>
            </a:r>
            <a:r>
              <a:rPr lang="ru-RU" sz="1200" b="1" dirty="0" smtClean="0">
                <a:latin typeface="Bookman Old Style" panose="02050604050505020204" pitchFamily="18" charset="0"/>
              </a:rPr>
              <a:t> </a:t>
            </a:r>
            <a:r>
              <a:rPr lang="ru-RU" sz="1200" b="1" dirty="0">
                <a:latin typeface="Bookman Old Style" panose="02050604050505020204" pitchFamily="18" charset="0"/>
              </a:rPr>
              <a:t>як:</a:t>
            </a:r>
            <a:endParaRPr lang="pl-PL" sz="12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3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pl-PL" sz="1300" dirty="0">
                <a:latin typeface="Bookman Old Style" panose="02050604050505020204" pitchFamily="18" charset="0"/>
              </a:rPr>
              <a:t>	</a:t>
            </a:r>
            <a:r>
              <a:rPr lang="ru-RU" sz="1300" dirty="0">
                <a:latin typeface="Bookman Old Style" panose="02050604050505020204" pitchFamily="18" charset="0"/>
              </a:rPr>
              <a:t>- </a:t>
            </a:r>
            <a:r>
              <a:rPr lang="ru-RU" sz="1300" dirty="0" err="1" smtClean="0">
                <a:latin typeface="Bookman Old Style" panose="02050604050505020204" pitchFamily="18" charset="0"/>
              </a:rPr>
              <a:t>зразкова</a:t>
            </a:r>
            <a:endParaRPr lang="ru-RU" sz="13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pl-PL" sz="1300" dirty="0">
                <a:latin typeface="Bookman Old Style" panose="02050604050505020204" pitchFamily="18" charset="0"/>
              </a:rPr>
              <a:t>	</a:t>
            </a:r>
            <a:r>
              <a:rPr lang="ru-RU" sz="1300" dirty="0">
                <a:latin typeface="Bookman Old Style" panose="02050604050505020204" pitchFamily="18" charset="0"/>
              </a:rPr>
              <a:t>- </a:t>
            </a:r>
            <a:r>
              <a:rPr lang="ru-RU" sz="1300" dirty="0" err="1">
                <a:latin typeface="Bookman Old Style" panose="02050604050505020204" pitchFamily="18" charset="0"/>
              </a:rPr>
              <a:t>дуже</a:t>
            </a:r>
            <a:r>
              <a:rPr lang="ru-RU" sz="1300" dirty="0">
                <a:latin typeface="Bookman Old Style" panose="02050604050505020204" pitchFamily="18" charset="0"/>
              </a:rPr>
              <a:t> </a:t>
            </a:r>
            <a:r>
              <a:rPr lang="ru-RU" sz="1300" dirty="0" smtClean="0">
                <a:latin typeface="Bookman Old Style" panose="02050604050505020204" pitchFamily="18" charset="0"/>
              </a:rPr>
              <a:t>добра</a:t>
            </a:r>
            <a:endParaRPr lang="ru-RU" sz="13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pl-PL" sz="1300" dirty="0">
                <a:latin typeface="Bookman Old Style" panose="02050604050505020204" pitchFamily="18" charset="0"/>
              </a:rPr>
              <a:t>	</a:t>
            </a:r>
            <a:r>
              <a:rPr lang="ru-RU" sz="1300" dirty="0">
                <a:latin typeface="Bookman Old Style" panose="02050604050505020204" pitchFamily="18" charset="0"/>
              </a:rPr>
              <a:t>- </a:t>
            </a:r>
            <a:r>
              <a:rPr lang="ru-RU" sz="1300" dirty="0" smtClean="0">
                <a:latin typeface="Bookman Old Style" panose="02050604050505020204" pitchFamily="18" charset="0"/>
              </a:rPr>
              <a:t>добра</a:t>
            </a:r>
            <a:endParaRPr lang="ru-RU" sz="13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pl-PL" sz="1300" dirty="0">
                <a:latin typeface="Bookman Old Style" panose="02050604050505020204" pitchFamily="18" charset="0"/>
              </a:rPr>
              <a:t>	</a:t>
            </a:r>
            <a:r>
              <a:rPr lang="ru-RU" sz="1300" dirty="0">
                <a:latin typeface="Bookman Old Style" panose="02050604050505020204" pitchFamily="18" charset="0"/>
              </a:rPr>
              <a:t>- середня</a:t>
            </a:r>
          </a:p>
          <a:p>
            <a:pPr marL="0" indent="0">
              <a:buNone/>
            </a:pPr>
            <a:r>
              <a:rPr lang="pl-PL" sz="1300" dirty="0">
                <a:latin typeface="Bookman Old Style" panose="02050604050505020204" pitchFamily="18" charset="0"/>
              </a:rPr>
              <a:t>	- </a:t>
            </a:r>
            <a:r>
              <a:rPr lang="ru-RU" sz="1300" dirty="0">
                <a:latin typeface="Bookman Old Style" panose="02050604050505020204" pitchFamily="18" charset="0"/>
              </a:rPr>
              <a:t>невідповідна</a:t>
            </a:r>
          </a:p>
          <a:p>
            <a:pPr marL="0" indent="0">
              <a:buNone/>
            </a:pPr>
            <a:r>
              <a:rPr lang="pl-PL" sz="1300" dirty="0">
                <a:latin typeface="Bookman Old Style" panose="02050604050505020204" pitchFamily="18" charset="0"/>
              </a:rPr>
              <a:t>	- </a:t>
            </a:r>
            <a:r>
              <a:rPr lang="ru-RU" sz="1300" dirty="0" err="1" smtClean="0">
                <a:latin typeface="Bookman Old Style" panose="02050604050505020204" pitchFamily="18" charset="0"/>
              </a:rPr>
              <a:t>незадовільна</a:t>
            </a:r>
            <a:endParaRPr lang="pl-PL" sz="13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pl-PL" sz="13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300" dirty="0" smtClean="0">
                <a:latin typeface="Bookman Old Style" panose="02050604050505020204" pitchFamily="18" charset="0"/>
              </a:rPr>
              <a:t>Школяр </a:t>
            </a:r>
            <a:r>
              <a:rPr lang="ru-RU" sz="1300" dirty="0">
                <a:latin typeface="Bookman Old Style" panose="02050604050505020204" pitchFamily="18" charset="0"/>
              </a:rPr>
              <a:t>має право підвищити оцінку за письмову роботу.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300" dirty="0" err="1" smtClean="0">
                <a:latin typeface="Bookman Old Style" panose="02050604050505020204" pitchFamily="18" charset="0"/>
              </a:rPr>
              <a:t>Виправлена</a:t>
            </a:r>
            <a:r>
              <a:rPr lang="ru-RU" sz="1300" dirty="0" smtClean="0">
                <a:latin typeface="Bookman Old Style" panose="02050604050505020204" pitchFamily="18" charset="0"/>
              </a:rPr>
              <a:t> </a:t>
            </a:r>
            <a:r>
              <a:rPr lang="ru-RU" sz="1300" dirty="0" err="1" smtClean="0">
                <a:latin typeface="Bookman Old Style" panose="02050604050505020204" pitchFamily="18" charset="0"/>
              </a:rPr>
              <a:t>оцінка</a:t>
            </a:r>
            <a:r>
              <a:rPr lang="ru-RU" sz="1300" dirty="0" smtClean="0">
                <a:latin typeface="Bookman Old Style" panose="02050604050505020204" pitchFamily="18" charset="0"/>
              </a:rPr>
              <a:t> </a:t>
            </a:r>
            <a:r>
              <a:rPr lang="ru-RU" sz="1300" dirty="0">
                <a:latin typeface="Bookman Old Style" panose="02050604050505020204" pitchFamily="18" charset="0"/>
              </a:rPr>
              <a:t>записується в журналі поруч </a:t>
            </a:r>
            <a:r>
              <a:rPr lang="ru-RU" sz="1300" dirty="0" err="1">
                <a:latin typeface="Bookman Old Style" panose="02050604050505020204" pitchFamily="18" charset="0"/>
              </a:rPr>
              <a:t>із</a:t>
            </a:r>
            <a:r>
              <a:rPr lang="ru-RU" sz="1300" dirty="0">
                <a:latin typeface="Bookman Old Style" panose="02050604050505020204" pitchFamily="18" charset="0"/>
              </a:rPr>
              <a:t> </a:t>
            </a:r>
            <a:r>
              <a:rPr lang="ru-RU" sz="1300" dirty="0" smtClean="0">
                <a:latin typeface="Bookman Old Style" panose="02050604050505020204" pitchFamily="18" charset="0"/>
              </a:rPr>
              <a:t> </a:t>
            </a:r>
            <a:r>
              <a:rPr lang="ru-RU" sz="1300" dirty="0" err="1" smtClean="0">
                <a:latin typeface="Bookman Old Style" panose="02050604050505020204" pitchFamily="18" charset="0"/>
              </a:rPr>
              <a:t>попередньою</a:t>
            </a:r>
            <a:r>
              <a:rPr lang="ru-RU" sz="1300" dirty="0" smtClean="0">
                <a:latin typeface="Bookman Old Style" panose="02050604050505020204" pitchFamily="18" charset="0"/>
              </a:rPr>
              <a:t>  </a:t>
            </a:r>
            <a:r>
              <a:rPr lang="ru-RU" sz="1300" dirty="0" err="1" smtClean="0">
                <a:latin typeface="Bookman Old Style" panose="02050604050505020204" pitchFamily="18" charset="0"/>
              </a:rPr>
              <a:t>оцінкою</a:t>
            </a:r>
            <a:r>
              <a:rPr lang="ru-RU" sz="1300" dirty="0" smtClean="0">
                <a:latin typeface="Bookman Old Style" panose="02050604050505020204" pitchFamily="18" charset="0"/>
              </a:rPr>
              <a:t> – </a:t>
            </a:r>
            <a:r>
              <a:rPr lang="ru-RU" sz="1300" dirty="0" err="1" smtClean="0">
                <a:latin typeface="Bookman Old Style" panose="02050604050505020204" pitchFamily="18" charset="0"/>
              </a:rPr>
              <a:t>вказуються</a:t>
            </a:r>
            <a:r>
              <a:rPr lang="ru-RU" sz="1300" dirty="0" smtClean="0">
                <a:latin typeface="Bookman Old Style" panose="02050604050505020204" pitchFamily="18" charset="0"/>
              </a:rPr>
              <a:t> </a:t>
            </a:r>
            <a:r>
              <a:rPr lang="ru-RU" sz="1300" dirty="0" err="1" smtClean="0">
                <a:latin typeface="Bookman Old Style" panose="02050604050505020204" pitchFamily="18" charset="0"/>
              </a:rPr>
              <a:t>обидва</a:t>
            </a:r>
            <a:r>
              <a:rPr lang="ru-RU" sz="1300" dirty="0" smtClean="0">
                <a:latin typeface="Bookman Old Style" panose="02050604050505020204" pitchFamily="18" charset="0"/>
              </a:rPr>
              <a:t> </a:t>
            </a:r>
            <a:r>
              <a:rPr lang="ru-RU" sz="1300" dirty="0" err="1" smtClean="0">
                <a:latin typeface="Bookman Old Style" panose="02050604050505020204" pitchFamily="18" charset="0"/>
              </a:rPr>
              <a:t>значення</a:t>
            </a:r>
            <a:r>
              <a:rPr lang="ru-RU" sz="1300" dirty="0" smtClean="0">
                <a:latin typeface="Bookman Old Style" panose="02050604050505020204" pitchFamily="18" charset="0"/>
              </a:rPr>
              <a:t>. </a:t>
            </a:r>
            <a:r>
              <a:rPr lang="ru-RU" sz="1300" dirty="0">
                <a:latin typeface="Bookman Old Style" panose="02050604050505020204" pitchFamily="18" charset="0"/>
              </a:rPr>
              <a:t>Вчитель встановлює дату та </a:t>
            </a:r>
            <a:r>
              <a:rPr lang="ru-RU" sz="1300" dirty="0" err="1">
                <a:latin typeface="Bookman Old Style" panose="02050604050505020204" pitchFamily="18" charset="0"/>
              </a:rPr>
              <a:t>умови</a:t>
            </a:r>
            <a:r>
              <a:rPr lang="ru-RU" sz="1300" dirty="0">
                <a:latin typeface="Bookman Old Style" panose="02050604050505020204" pitchFamily="18" charset="0"/>
              </a:rPr>
              <a:t> </a:t>
            </a:r>
            <a:r>
              <a:rPr lang="ru-RU" sz="1300" dirty="0" err="1" smtClean="0">
                <a:latin typeface="Bookman Old Style" panose="02050604050505020204" pitchFamily="18" charset="0"/>
              </a:rPr>
              <a:t>виправлення</a:t>
            </a:r>
            <a:r>
              <a:rPr lang="ru-RU" sz="1300" dirty="0" smtClean="0">
                <a:latin typeface="Bookman Old Style" panose="02050604050505020204" pitchFamily="18" charset="0"/>
              </a:rPr>
              <a:t> </a:t>
            </a:r>
            <a:r>
              <a:rPr lang="ru-RU" sz="1300" dirty="0" err="1" smtClean="0">
                <a:latin typeface="Bookman Old Style" panose="02050604050505020204" pitchFamily="18" charset="0"/>
              </a:rPr>
              <a:t>роботи</a:t>
            </a:r>
            <a:r>
              <a:rPr lang="ru-RU" sz="1300" dirty="0" smtClean="0">
                <a:latin typeface="Bookman Old Style" panose="02050604050505020204" pitchFamily="18" charset="0"/>
              </a:rPr>
              <a:t> для </a:t>
            </a:r>
            <a:r>
              <a:rPr lang="ru-RU" sz="1300" dirty="0" err="1" smtClean="0">
                <a:latin typeface="Bookman Old Style" panose="02050604050505020204" pitchFamily="18" charset="0"/>
              </a:rPr>
              <a:t>учня</a:t>
            </a:r>
            <a:r>
              <a:rPr lang="ru-RU" sz="1300" dirty="0" smtClean="0">
                <a:latin typeface="Bookman Old Style" panose="02050604050505020204" pitchFamily="18" charset="0"/>
              </a:rPr>
              <a:t> </a:t>
            </a:r>
            <a:r>
              <a:rPr lang="ru-RU" sz="1300" dirty="0">
                <a:latin typeface="Bookman Old Style" panose="02050604050505020204" pitchFamily="18" charset="0"/>
              </a:rPr>
              <a:t>(не більше тижня з дня, коли учень </a:t>
            </a:r>
            <a:r>
              <a:rPr lang="ru-RU" sz="1300" dirty="0" err="1">
                <a:latin typeface="Bookman Old Style" panose="02050604050505020204" pitchFamily="18" charset="0"/>
              </a:rPr>
              <a:t>отримав</a:t>
            </a:r>
            <a:r>
              <a:rPr lang="ru-RU" sz="1300" dirty="0">
                <a:latin typeface="Bookman Old Style" panose="02050604050505020204" pitchFamily="18" charset="0"/>
              </a:rPr>
              <a:t> </a:t>
            </a:r>
            <a:r>
              <a:rPr lang="ru-RU" sz="1300" dirty="0" err="1" smtClean="0">
                <a:latin typeface="Bookman Old Style" panose="02050604050505020204" pitchFamily="18" charset="0"/>
              </a:rPr>
              <a:t>незадовільну</a:t>
            </a:r>
            <a:r>
              <a:rPr lang="ru-RU" sz="1300" dirty="0" smtClean="0">
                <a:latin typeface="Bookman Old Style" panose="02050604050505020204" pitchFamily="18" charset="0"/>
              </a:rPr>
              <a:t> </a:t>
            </a:r>
            <a:r>
              <a:rPr lang="ru-RU" sz="1300" dirty="0">
                <a:latin typeface="Bookman Old Style" panose="02050604050505020204" pitchFamily="18" charset="0"/>
              </a:rPr>
              <a:t>оцінку). Детальна </a:t>
            </a:r>
            <a:r>
              <a:rPr lang="ru-RU" sz="1300" dirty="0" err="1">
                <a:latin typeface="Bookman Old Style" panose="02050604050505020204" pitchFamily="18" charset="0"/>
              </a:rPr>
              <a:t>інформація</a:t>
            </a:r>
            <a:r>
              <a:rPr lang="ru-RU" sz="1300" dirty="0">
                <a:latin typeface="Bookman Old Style" panose="02050604050505020204" pitchFamily="18" charset="0"/>
              </a:rPr>
              <a:t> </a:t>
            </a:r>
            <a:r>
              <a:rPr lang="ru-RU" sz="1300" dirty="0" err="1">
                <a:latin typeface="Bookman Old Style" panose="02050604050505020204" pitchFamily="18" charset="0"/>
              </a:rPr>
              <a:t>міститься</a:t>
            </a:r>
            <a:r>
              <a:rPr lang="ru-RU" sz="1300" dirty="0">
                <a:latin typeface="Bookman Old Style" panose="02050604050505020204" pitchFamily="18" charset="0"/>
              </a:rPr>
              <a:t> в </a:t>
            </a:r>
            <a:r>
              <a:rPr lang="ru-RU" sz="1300" dirty="0" err="1">
                <a:latin typeface="Bookman Old Style" panose="02050604050505020204" pitchFamily="18" charset="0"/>
              </a:rPr>
              <a:t>критеріях</a:t>
            </a:r>
            <a:r>
              <a:rPr lang="ru-RU" sz="1300" dirty="0">
                <a:latin typeface="Bookman Old Style" panose="02050604050505020204" pitchFamily="18" charset="0"/>
              </a:rPr>
              <a:t> </a:t>
            </a:r>
            <a:r>
              <a:rPr lang="ru-RU" sz="1300" dirty="0" err="1" smtClean="0">
                <a:latin typeface="Bookman Old Style" panose="02050604050505020204" pitchFamily="18" charset="0"/>
              </a:rPr>
              <a:t>оц</a:t>
            </a:r>
            <a:r>
              <a:rPr lang="uk-UA" sz="1300" dirty="0" smtClean="0">
                <a:latin typeface="Bookman Old Style" panose="02050604050505020204" pitchFamily="18" charset="0"/>
              </a:rPr>
              <a:t>і</a:t>
            </a:r>
            <a:r>
              <a:rPr lang="ru-RU" sz="1300" dirty="0" err="1" smtClean="0">
                <a:latin typeface="Bookman Old Style" panose="02050604050505020204" pitchFamily="18" charset="0"/>
              </a:rPr>
              <a:t>нювання</a:t>
            </a:r>
            <a:r>
              <a:rPr lang="ru-RU" sz="1300" dirty="0" smtClean="0">
                <a:latin typeface="Bookman Old Style" panose="02050604050505020204" pitchFamily="18" charset="0"/>
              </a:rPr>
              <a:t> предмета.</a:t>
            </a:r>
            <a:endParaRPr lang="pl-PL" sz="1200" dirty="0">
              <a:latin typeface="Bookman Old Style" panose="02050604050505020204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BD00-4500-4646-BB93-8C141378E9E3}" type="slidenum">
              <a:rPr lang="pl-PL" smtClean="0"/>
              <a:t>10</a:t>
            </a:fld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533" y="4682660"/>
            <a:ext cx="293367" cy="29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142" y="3720896"/>
            <a:ext cx="339241" cy="33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928" y="5580112"/>
            <a:ext cx="36004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47" y="6588224"/>
            <a:ext cx="245121" cy="24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9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8720" y="683568"/>
            <a:ext cx="5606380" cy="1206616"/>
          </a:xfrm>
        </p:spPr>
        <p:txBody>
          <a:bodyPr>
            <a:normAutofit/>
          </a:bodyPr>
          <a:lstStyle/>
          <a:p>
            <a:pPr algn="just"/>
            <a:r>
              <a:rPr lang="pl-PL" sz="1800" b="1" dirty="0">
                <a:latin typeface="Bookman Old Style" panose="02050604050505020204" pitchFamily="18" charset="0"/>
              </a:rPr>
              <a:t>       </a:t>
            </a:r>
            <a:r>
              <a:rPr lang="az-Cyrl-AZ" sz="1800" b="1" dirty="0">
                <a:latin typeface="Bookman Old Style" panose="02050604050505020204" pitchFamily="18" charset="0"/>
              </a:rPr>
              <a:t>Додаткові заняття</a:t>
            </a:r>
            <a:endParaRPr lang="pl-PL" sz="1800" b="1" dirty="0">
              <a:latin typeface="Bookman Old Style" panose="020506040505050202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2656" y="2051720"/>
            <a:ext cx="6172200" cy="60346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2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2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2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2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2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2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2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2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268412"/>
              </p:ext>
            </p:extLst>
          </p:nvPr>
        </p:nvGraphicFramePr>
        <p:xfrm>
          <a:off x="836712" y="1835696"/>
          <a:ext cx="5112568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az-Cyrl-AZ" sz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Додаткові заняття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az-Cyrl-AZ" sz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для учнів-іноземців</a:t>
                      </a:r>
                      <a:endParaRPr lang="pl-PL" sz="1200" b="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додаткові заняття із польської мови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  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(не менше 2 годин у тиждень)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заняття для наздоганяючих </a:t>
                      </a:r>
                      <a:endParaRPr lang="pl-PL" sz="12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(1 година в тиждень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з предмету, з якого учень не встигає – не довше,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аніж протягом 12 місяців)</a:t>
                      </a:r>
                      <a:endParaRPr lang="pl-PL" sz="12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l"/>
                      <a:endParaRPr lang="pl-PL" sz="1200" b="0" i="0" u="none" strike="noStrike" baseline="0" dirty="0">
                        <a:latin typeface="ArialMT"/>
                      </a:endParaRPr>
                    </a:p>
                    <a:p>
                      <a:pPr algn="l"/>
                      <a:endParaRPr lang="pl-PL" sz="1200" b="0" i="0" u="none" strike="noStrike" baseline="0" dirty="0">
                        <a:latin typeface="ArialMT"/>
                      </a:endParaRPr>
                    </a:p>
                    <a:p>
                      <a:pPr algn="l"/>
                      <a:endParaRPr lang="pl-PL" sz="1200" b="0" i="0" u="none" strike="noStrike" baseline="0" dirty="0">
                        <a:latin typeface="ArialMT"/>
                      </a:endParaRPr>
                    </a:p>
                    <a:p>
                      <a:pPr algn="l"/>
                      <a:endParaRPr lang="pl-PL" sz="1200" b="0" i="0" u="none" strike="noStrike" baseline="0" dirty="0">
                        <a:latin typeface="ArialMT"/>
                      </a:endParaRPr>
                    </a:p>
                    <a:p>
                      <a:pPr algn="l"/>
                      <a:endParaRPr lang="pl-PL" sz="1200" b="0" i="0" u="none" strike="noStrike" baseline="0" dirty="0">
                        <a:latin typeface="ArialMT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az-Cyrl-AZ" sz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Додаткові заняття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az-Cyrl-AZ" sz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для всіх учнів</a:t>
                      </a:r>
                      <a:endParaRPr lang="pl-PL" sz="1200" b="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baseline="0" dirty="0">
                          <a:latin typeface="Bookman Old Style" panose="02050604050505020204" pitchFamily="18" charset="0"/>
                        </a:rPr>
                        <a:t>     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гуртки для зацікавлених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(із різних предметів – на вибір)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latin typeface="Bookman Old Style" panose="02050604050505020204" pitchFamily="18" charset="0"/>
                        </a:rPr>
                        <a:t>     </a:t>
                      </a:r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спортивні заняття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latin typeface="Bookman Old Style" panose="02050604050505020204" pitchFamily="18" charset="0"/>
                        </a:rPr>
                        <a:t>     </a:t>
                      </a:r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заняття у світлиці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latin typeface="Bookman Old Style" panose="02050604050505020204" pitchFamily="18" charset="0"/>
                        </a:rPr>
                        <a:t>     </a:t>
                      </a:r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наздоганяючі заняття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pl-PL" sz="1200" dirty="0"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Для учнів </a:t>
                      </a:r>
                      <a:r>
                        <a:rPr lang="pl-PL" sz="1200" dirty="0">
                          <a:latin typeface="Bookman Old Style" panose="02050604050505020204" pitchFamily="18" charset="0"/>
                        </a:rPr>
                        <a:t>V </a:t>
                      </a:r>
                      <a:r>
                        <a:rPr lang="az-Cyrl-AZ" sz="1200" dirty="0" smtClean="0">
                          <a:latin typeface="Bookman Old Style" panose="02050604050505020204" pitchFamily="18" charset="0"/>
                        </a:rPr>
                        <a:t>класу</a:t>
                      </a:r>
                      <a:r>
                        <a:rPr lang="pl-PL" sz="1200" dirty="0" smtClean="0">
                          <a:latin typeface="Bookman Old Style" panose="02050604050505020204" pitchFamily="18" charset="0"/>
                        </a:rPr>
                        <a:t> 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l-PL" sz="1200" dirty="0">
                        <a:latin typeface="Bookman Old Style" panose="020506040505050202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latin typeface="Bookman Old Style" panose="02050604050505020204" pitchFamily="18" charset="0"/>
                        </a:rPr>
                        <a:t>     </a:t>
                      </a:r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басейн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755576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BD00-4500-4646-BB93-8C141378E9E3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79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764704" y="323528"/>
            <a:ext cx="5524128" cy="392539"/>
          </a:xfrm>
        </p:spPr>
        <p:txBody>
          <a:bodyPr>
            <a:normAutofit fontScale="90000"/>
          </a:bodyPr>
          <a:lstStyle/>
          <a:p>
            <a:pPr algn="l"/>
            <a:r>
              <a:rPr lang="az-Cyrl-AZ" sz="2000" b="1" dirty="0">
                <a:latin typeface="Bookman Old Style" panose="02050604050505020204" pitchFamily="18" charset="0"/>
              </a:rPr>
              <a:t>Шкільний розпорядок дня</a:t>
            </a:r>
            <a:endParaRPr lang="pl-PL" sz="18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837150"/>
              </p:ext>
            </p:extLst>
          </p:nvPr>
        </p:nvGraphicFramePr>
        <p:xfrm>
          <a:off x="764705" y="931548"/>
          <a:ext cx="5534027" cy="73493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96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3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5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Заняття</a:t>
                      </a:r>
                      <a:endParaRPr lang="pl-PL" sz="15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1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Години </a:t>
                      </a:r>
                      <a:r>
                        <a:rPr lang="az-Cyrl-AZ" sz="15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endParaRPr lang="pl-PL" sz="15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   </a:t>
                      </a:r>
                      <a:r>
                        <a:rPr lang="az-Cyrl-AZ" sz="1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Перерва</a:t>
                      </a:r>
                      <a:endParaRPr lang="pl-PL" sz="15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О 7.50 учні збираються на шкільному майданчику.</a:t>
                      </a:r>
                    </a:p>
                    <a:p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Після дзвоника вони входять до будівлі школи.</a:t>
                      </a:r>
                      <a:endParaRPr lang="pl-PL" sz="1200" baseline="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Bookman Old Style" panose="02050604050505020204" pitchFamily="18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latin typeface="Bookman Old Style" panose="02050604050505020204" pitchFamily="18" charset="0"/>
                        </a:rPr>
                        <a:t>8.00</a:t>
                      </a:r>
                      <a:r>
                        <a:rPr lang="pl-PL" sz="1200" b="1" baseline="0" dirty="0">
                          <a:latin typeface="Bookman Old Style" panose="02050604050505020204" pitchFamily="18" charset="0"/>
                        </a:rPr>
                        <a:t> – 8.45</a:t>
                      </a:r>
                      <a:endParaRPr lang="pl-PL" sz="12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Перерва</a:t>
                      </a:r>
                      <a:r>
                        <a:rPr lang="pl-PL" sz="1200" dirty="0">
                          <a:latin typeface="Bookman Old Style" panose="02050604050505020204" pitchFamily="18" charset="0"/>
                        </a:rPr>
                        <a:t> 1.    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8.45 – 8.55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Bookman Old Style" panose="02050604050505020204" pitchFamily="18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latin typeface="Bookman Old Style" panose="02050604050505020204" pitchFamily="18" charset="0"/>
                        </a:rPr>
                        <a:t>8.55 – 9.40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Перерва</a:t>
                      </a:r>
                      <a:r>
                        <a:rPr lang="pl-PL" sz="1200" dirty="0">
                          <a:latin typeface="Bookman Old Style" panose="02050604050505020204" pitchFamily="18" charset="0"/>
                        </a:rPr>
                        <a:t>  2.    9.40 – 9.50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Bookman Old Style" panose="02050604050505020204" pitchFamily="18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>
                          <a:latin typeface="Bookman Old Style" panose="02050604050505020204" pitchFamily="18" charset="0"/>
                        </a:rPr>
                        <a:t>9.50 – 10.35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Перерва </a:t>
                      </a:r>
                      <a:r>
                        <a:rPr lang="pl-PL" sz="1200" baseline="0" dirty="0">
                          <a:latin typeface="Bookman Old Style" panose="02050604050505020204" pitchFamily="18" charset="0"/>
                        </a:rPr>
                        <a:t> 3.    </a:t>
                      </a:r>
                      <a:r>
                        <a:rPr lang="pl-PL" sz="1200" dirty="0">
                          <a:latin typeface="Bookman Old Style" panose="02050604050505020204" pitchFamily="18" charset="0"/>
                        </a:rPr>
                        <a:t>10.35 – 10.45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Bookman Old Style" panose="02050604050505020204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>
                          <a:latin typeface="Bookman Old Style" panose="02050604050505020204" pitchFamily="18" charset="0"/>
                        </a:rPr>
                        <a:t>10.45 – 11.30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155">
                <a:tc gridSpan="3"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                                11.30 – 11.45   </a:t>
                      </a:r>
                      <a:r>
                        <a:rPr lang="az-Cyrl-AZ" sz="1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Перерва</a:t>
                      </a:r>
                      <a:r>
                        <a:rPr lang="az-Cyrl-AZ" sz="12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pl-PL" sz="1200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pl-PL" sz="1200" baseline="0" dirty="0">
                          <a:latin typeface="Bookman Old Style" panose="02050604050505020204" pitchFamily="18" charset="0"/>
                        </a:rPr>
                        <a:t>4.  -  </a:t>
                      </a:r>
                      <a:r>
                        <a:rPr lang="az-Cyrl-AZ" sz="1200" baseline="0" dirty="0">
                          <a:latin typeface="Bookman Old Style" panose="02050604050505020204" pitchFamily="18" charset="0"/>
                        </a:rPr>
                        <a:t>на обід</a:t>
                      </a:r>
                      <a:endParaRPr lang="pl-PL" sz="120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sz="12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Bookman Old Style" panose="02050604050505020204" pitchFamily="18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latin typeface="Bookman Old Style" panose="02050604050505020204" pitchFamily="18" charset="0"/>
                        </a:rPr>
                        <a:t>11.45 – 12.30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232">
                <a:tc gridSpan="3"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                                      12.30 – 12.45   </a:t>
                      </a:r>
                      <a:r>
                        <a:rPr lang="az-Cyrl-AZ" sz="1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Перерва</a:t>
                      </a:r>
                      <a:r>
                        <a:rPr lang="az-Cyrl-AZ" sz="12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pl-PL" sz="12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pl-PL" sz="1200" baseline="0" dirty="0">
                          <a:latin typeface="Bookman Old Style" panose="02050604050505020204" pitchFamily="18" charset="0"/>
                        </a:rPr>
                        <a:t>5.   - </a:t>
                      </a:r>
                      <a:r>
                        <a:rPr lang="az-Cyrl-AZ" sz="1200" baseline="0" dirty="0">
                          <a:latin typeface="Bookman Old Style" panose="02050604050505020204" pitchFamily="18" charset="0"/>
                        </a:rPr>
                        <a:t>на обід</a:t>
                      </a:r>
                      <a:endParaRPr lang="pl-PL" sz="120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sz="12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Bookman Old Style" panose="02050604050505020204" pitchFamily="18" charset="0"/>
                        </a:rPr>
                        <a:t>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latin typeface="Bookman Old Style" panose="02050604050505020204" pitchFamily="18" charset="0"/>
                        </a:rPr>
                        <a:t>12.45</a:t>
                      </a:r>
                      <a:r>
                        <a:rPr lang="pl-PL" sz="1200" b="1" baseline="0" dirty="0">
                          <a:latin typeface="Bookman Old Style" panose="02050604050505020204" pitchFamily="18" charset="0"/>
                        </a:rPr>
                        <a:t> – 13.30</a:t>
                      </a:r>
                      <a:endParaRPr lang="pl-PL" sz="12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1200" baseline="0" dirty="0">
                          <a:latin typeface="Bookman Old Style" panose="02050604050505020204" pitchFamily="18" charset="0"/>
                        </a:rPr>
                        <a:t>Перерва </a:t>
                      </a:r>
                      <a:r>
                        <a:rPr lang="pl-PL" sz="1200" baseline="0" dirty="0">
                          <a:latin typeface="Bookman Old Style" panose="02050604050505020204" pitchFamily="18" charset="0"/>
                        </a:rPr>
                        <a:t> 6.     </a:t>
                      </a:r>
                      <a:r>
                        <a:rPr lang="pl-PL" sz="1200" dirty="0">
                          <a:latin typeface="Bookman Old Style" panose="02050604050505020204" pitchFamily="18" charset="0"/>
                        </a:rPr>
                        <a:t>13.30 – 13.40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Bookman Old Style" panose="02050604050505020204" pitchFamily="18" charset="0"/>
                        </a:rPr>
                        <a:t>7.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latin typeface="Bookman Old Style" panose="02050604050505020204" pitchFamily="18" charset="0"/>
                        </a:rPr>
                        <a:t>13.40 – 14.25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1200" baseline="0" dirty="0">
                          <a:latin typeface="Bookman Old Style" panose="02050604050505020204" pitchFamily="18" charset="0"/>
                        </a:rPr>
                        <a:t>Перерва </a:t>
                      </a:r>
                      <a:r>
                        <a:rPr lang="pl-PL" sz="1200" baseline="0" dirty="0">
                          <a:latin typeface="Bookman Old Style" panose="02050604050505020204" pitchFamily="18" charset="0"/>
                        </a:rPr>
                        <a:t> 7.     </a:t>
                      </a:r>
                      <a:r>
                        <a:rPr lang="pl-PL" sz="1200" dirty="0">
                          <a:latin typeface="Bookman Old Style" panose="02050604050505020204" pitchFamily="18" charset="0"/>
                        </a:rPr>
                        <a:t>14.25 – 14.35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Bookman Old Style" panose="02050604050505020204" pitchFamily="18" charset="0"/>
                        </a:rPr>
                        <a:t>8.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latin typeface="Bookman Old Style" panose="02050604050505020204" pitchFamily="18" charset="0"/>
                        </a:rPr>
                        <a:t>14.35</a:t>
                      </a:r>
                      <a:r>
                        <a:rPr lang="pl-PL" sz="1200" b="1" baseline="0" dirty="0">
                          <a:latin typeface="Bookman Old Style" panose="02050604050505020204" pitchFamily="18" charset="0"/>
                        </a:rPr>
                        <a:t> – 15.20</a:t>
                      </a:r>
                      <a:endParaRPr lang="pl-PL" sz="12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1200" baseline="0" dirty="0">
                          <a:latin typeface="Bookman Old Style" panose="02050604050505020204" pitchFamily="18" charset="0"/>
                        </a:rPr>
                        <a:t>Перерва </a:t>
                      </a:r>
                      <a:r>
                        <a:rPr lang="pl-PL" sz="1200" baseline="0" dirty="0">
                          <a:latin typeface="Bookman Old Style" panose="02050604050505020204" pitchFamily="18" charset="0"/>
                        </a:rPr>
                        <a:t> 8.     </a:t>
                      </a:r>
                      <a:r>
                        <a:rPr lang="pl-PL" sz="1200" dirty="0">
                          <a:latin typeface="Bookman Old Style" panose="02050604050505020204" pitchFamily="18" charset="0"/>
                        </a:rPr>
                        <a:t>15.20</a:t>
                      </a:r>
                      <a:r>
                        <a:rPr lang="pl-PL" sz="1200" baseline="0" dirty="0">
                          <a:latin typeface="Bookman Old Style" panose="02050604050505020204" pitchFamily="18" charset="0"/>
                        </a:rPr>
                        <a:t> – </a:t>
                      </a:r>
                      <a:r>
                        <a:rPr lang="pl-PL" sz="1200" baseline="0" dirty="0" smtClean="0">
                          <a:latin typeface="Bookman Old Style" panose="02050604050505020204" pitchFamily="18" charset="0"/>
                        </a:rPr>
                        <a:t>15.25  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Bookman Old Style" panose="02050604050505020204" pitchFamily="18" charset="0"/>
                        </a:rPr>
                        <a:t>9.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Bookman Old Style" panose="02050604050505020204" pitchFamily="18" charset="0"/>
                        </a:rPr>
                        <a:t>15.25 </a:t>
                      </a:r>
                      <a:r>
                        <a:rPr lang="pl-PL" sz="1200" b="1" dirty="0">
                          <a:latin typeface="Bookman Old Style" panose="02050604050505020204" pitchFamily="18" charset="0"/>
                        </a:rPr>
                        <a:t>– </a:t>
                      </a:r>
                      <a:r>
                        <a:rPr lang="pl-PL" sz="1200" b="1" dirty="0" smtClean="0">
                          <a:latin typeface="Bookman Old Style" panose="02050604050505020204" pitchFamily="18" charset="0"/>
                        </a:rPr>
                        <a:t>16.10</a:t>
                      </a:r>
                      <a:endParaRPr lang="pl-PL" sz="12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26720">
                <a:tc gridSpan="3">
                  <a:txBody>
                    <a:bodyPr/>
                    <a:lstStyle/>
                    <a:p>
                      <a:pPr algn="just"/>
                      <a:endParaRPr lang="pl-PL" sz="1200" b="0" dirty="0" smtClean="0">
                        <a:latin typeface="Bookman Old Style" panose="02050604050505020204" pitchFamily="18" charset="0"/>
                      </a:endParaRPr>
                    </a:p>
                    <a:p>
                      <a:pPr algn="just"/>
                      <a:r>
                        <a:rPr lang="ru-RU" sz="1200" b="0" dirty="0" smtClean="0">
                          <a:latin typeface="Bookman Old Style" panose="02050604050505020204" pitchFamily="18" charset="0"/>
                        </a:rPr>
                        <a:t>План уроків</a:t>
                      </a:r>
                      <a:r>
                        <a:rPr lang="ru-RU" sz="1200" b="0" baseline="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Bookman Old Style" panose="02050604050505020204" pitchFamily="18" charset="0"/>
                        </a:rPr>
                        <a:t>для свого </a:t>
                      </a:r>
                      <a:r>
                        <a:rPr lang="ru-RU" sz="1200" b="0" dirty="0">
                          <a:latin typeface="Bookman Old Style" panose="02050604050505020204" pitchFamily="18" charset="0"/>
                        </a:rPr>
                        <a:t>класу </a:t>
                      </a:r>
                      <a:r>
                        <a:rPr lang="ru-RU" sz="1200" b="0" dirty="0" smtClean="0">
                          <a:latin typeface="Bookman Old Style" panose="02050604050505020204" pitchFamily="18" charset="0"/>
                        </a:rPr>
                        <a:t> отримуєш </a:t>
                      </a:r>
                      <a:r>
                        <a:rPr lang="ru-RU" sz="1200" b="0" dirty="0">
                          <a:latin typeface="Bookman Old Style" panose="02050604050505020204" pitchFamily="18" charset="0"/>
                        </a:rPr>
                        <a:t>від свого класного керівника. </a:t>
                      </a:r>
                      <a:r>
                        <a:rPr lang="ru-RU" sz="1200" b="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b="0" dirty="0">
                          <a:latin typeface="Bookman Old Style" panose="02050604050505020204" pitchFamily="18" charset="0"/>
                        </a:rPr>
                        <a:t>Т</a:t>
                      </a:r>
                      <a:r>
                        <a:rPr lang="ru-RU" sz="1200" b="0" dirty="0" smtClean="0">
                          <a:latin typeface="Bookman Old Style" panose="02050604050505020204" pitchFamily="18" charset="0"/>
                        </a:rPr>
                        <a:t>акож знайдеш </a:t>
                      </a:r>
                      <a:r>
                        <a:rPr lang="ru-RU" sz="1200" b="0" dirty="0">
                          <a:latin typeface="Bookman Old Style" panose="02050604050505020204" pitchFamily="18" charset="0"/>
                        </a:rPr>
                        <a:t>його в електронному </a:t>
                      </a:r>
                      <a:r>
                        <a:rPr lang="ru-RU" sz="1200" b="0" dirty="0" smtClean="0">
                          <a:latin typeface="Bookman Old Style" panose="02050604050505020204" pitchFamily="18" charset="0"/>
                        </a:rPr>
                        <a:t>щоденнику.</a:t>
                      </a:r>
                      <a:endParaRPr lang="pl-PL" sz="1200" b="0" dirty="0" smtClean="0">
                        <a:latin typeface="Bookman Old Style" panose="02050604050505020204" pitchFamily="18" charset="0"/>
                      </a:endParaRPr>
                    </a:p>
                    <a:p>
                      <a:pPr algn="just"/>
                      <a:endParaRPr lang="pl-PL" sz="1200" b="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sz="12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BD00-4500-4646-BB93-8C141378E9E3}" type="slidenum">
              <a:rPr lang="pl-PL" smtClean="0"/>
              <a:t>12</a:t>
            </a:fld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29" y="251520"/>
            <a:ext cx="648072" cy="92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4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7326" y="395536"/>
            <a:ext cx="4716154" cy="677424"/>
          </a:xfrm>
        </p:spPr>
        <p:txBody>
          <a:bodyPr>
            <a:normAutofit/>
          </a:bodyPr>
          <a:lstStyle/>
          <a:p>
            <a:pPr algn="l"/>
            <a:r>
              <a:rPr lang="pl-PL" sz="1800" b="1" dirty="0">
                <a:latin typeface="Bookman Old Style" panose="02050604050505020204" pitchFamily="18" charset="0"/>
              </a:rPr>
              <a:t>    </a:t>
            </a:r>
            <a:r>
              <a:rPr lang="az-Cyrl-AZ" sz="1800" b="1" dirty="0">
                <a:latin typeface="Bookman Old Style" panose="02050604050505020204" pitchFamily="18" charset="0"/>
              </a:rPr>
              <a:t>Перерва - що роблять учні?</a:t>
            </a:r>
            <a:endParaRPr lang="pl-PL" sz="1800" b="1" dirty="0">
              <a:latin typeface="Bookman Old Style" panose="02050604050505020204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6712" y="1187624"/>
            <a:ext cx="5678388" cy="698059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az-Cyrl-AZ" sz="1200" dirty="0">
                <a:latin typeface="Bookman Old Style" panose="02050604050505020204" pitchFamily="18" charset="0"/>
              </a:rPr>
              <a:t>Уроки в польських школах тривають 45 хвилин. Після закінчення цього часу дзвоник вказує на те, що почалася перерва. Якщо погода гарна, учні </a:t>
            </a:r>
            <a:r>
              <a:rPr lang="az-Cyrl-AZ" sz="1200" dirty="0" smtClean="0">
                <a:latin typeface="Bookman Old Style" panose="02050604050505020204" pitchFamily="18" charset="0"/>
              </a:rPr>
              <a:t>виходять на майданчик, а якщо </a:t>
            </a:r>
            <a:r>
              <a:rPr lang="az-Cyrl-AZ" sz="1200" dirty="0">
                <a:latin typeface="Bookman Old Style" panose="02050604050505020204" pitchFamily="18" charset="0"/>
              </a:rPr>
              <a:t>йде дощ, </a:t>
            </a:r>
            <a:r>
              <a:rPr lang="az-Cyrl-AZ" sz="1200" dirty="0" smtClean="0">
                <a:latin typeface="Bookman Old Style" panose="02050604050505020204" pitchFamily="18" charset="0"/>
              </a:rPr>
              <a:t>то вони </a:t>
            </a:r>
            <a:r>
              <a:rPr lang="az-Cyrl-AZ" sz="1200" dirty="0">
                <a:latin typeface="Bookman Old Style" panose="02050604050505020204" pitchFamily="18" charset="0"/>
              </a:rPr>
              <a:t>залишаються в шкільних коридорах.</a:t>
            </a:r>
          </a:p>
          <a:p>
            <a:pPr marL="0" indent="0" algn="just">
              <a:buNone/>
            </a:pPr>
            <a:endParaRPr lang="az-Cyrl-AZ" sz="1200" dirty="0"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az-Cyrl-AZ" sz="1200" b="1" dirty="0">
                <a:latin typeface="Bookman Old Style" panose="02050604050505020204" pitchFamily="18" charset="0"/>
              </a:rPr>
              <a:t>Пам'ятайте! Під час перерви учні </a:t>
            </a:r>
            <a:r>
              <a:rPr lang="az-Cyrl-AZ" sz="1200" b="1" dirty="0" smtClean="0">
                <a:latin typeface="Bookman Old Style" panose="02050604050505020204" pitchFamily="18" charset="0"/>
              </a:rPr>
              <a:t>не покидають </a:t>
            </a:r>
          </a:p>
          <a:p>
            <a:pPr marL="0" indent="0" algn="just">
              <a:buNone/>
            </a:pPr>
            <a:r>
              <a:rPr lang="az-Cyrl-AZ" sz="1200" b="1" dirty="0">
                <a:latin typeface="Bookman Old Style" panose="02050604050505020204" pitchFamily="18" charset="0"/>
              </a:rPr>
              <a:t>с</a:t>
            </a:r>
            <a:r>
              <a:rPr lang="az-Cyrl-AZ" sz="1200" b="1" dirty="0" smtClean="0">
                <a:latin typeface="Bookman Old Style" panose="02050604050505020204" pitchFamily="18" charset="0"/>
              </a:rPr>
              <a:t>амовільно школу і залишаються </a:t>
            </a:r>
          </a:p>
          <a:p>
            <a:pPr marL="0" indent="0" algn="just">
              <a:buNone/>
            </a:pPr>
            <a:r>
              <a:rPr lang="az-Cyrl-AZ" sz="1200" b="1" dirty="0">
                <a:latin typeface="Bookman Old Style" panose="02050604050505020204" pitchFamily="18" charset="0"/>
              </a:rPr>
              <a:t>н</a:t>
            </a:r>
            <a:r>
              <a:rPr lang="az-Cyrl-AZ" sz="1200" b="1" dirty="0" smtClean="0">
                <a:latin typeface="Bookman Old Style" panose="02050604050505020204" pitchFamily="18" charset="0"/>
              </a:rPr>
              <a:t>а її території! </a:t>
            </a:r>
            <a:r>
              <a:rPr lang="az-Cyrl-AZ" sz="1200" dirty="0" smtClean="0">
                <a:latin typeface="Bookman Old Style" panose="02050604050505020204" pitchFamily="18" charset="0"/>
              </a:rPr>
              <a:t>(у будівлі або на  ігровому майданчику)</a:t>
            </a:r>
            <a:endParaRPr lang="pl-PL" sz="1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2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2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az-Cyrl-AZ" sz="1200" b="1" dirty="0">
                <a:latin typeface="Bookman Old Style" panose="02050604050505020204" pitchFamily="18" charset="0"/>
              </a:rPr>
              <a:t>Місця, де вони можуть зупинитися під час перерви:</a:t>
            </a:r>
          </a:p>
          <a:p>
            <a:pPr marL="0" indent="0">
              <a:buNone/>
            </a:pPr>
            <a:endParaRPr lang="az-Cyrl-AZ" sz="1200" b="1" dirty="0">
              <a:latin typeface="Bookman Old Style" panose="02050604050505020204" pitchFamily="18" charset="0"/>
            </a:endParaRPr>
          </a:p>
          <a:p>
            <a:r>
              <a:rPr lang="az-Cyrl-AZ" sz="1200" dirty="0">
                <a:latin typeface="Bookman Old Style" panose="02050604050505020204" pitchFamily="18" charset="0"/>
              </a:rPr>
              <a:t>шкільний </a:t>
            </a:r>
            <a:r>
              <a:rPr lang="az-Cyrl-AZ" sz="1200" dirty="0" smtClean="0">
                <a:latin typeface="Bookman Old Style" panose="02050604050505020204" pitchFamily="18" charset="0"/>
              </a:rPr>
              <a:t>майданчик</a:t>
            </a:r>
            <a:endParaRPr lang="az-Cyrl-AZ" sz="1200" dirty="0">
              <a:latin typeface="Bookman Old Style" panose="02050604050505020204" pitchFamily="18" charset="0"/>
            </a:endParaRPr>
          </a:p>
          <a:p>
            <a:r>
              <a:rPr lang="az-Cyrl-AZ" sz="1200" dirty="0">
                <a:latin typeface="Bookman Old Style" panose="02050604050505020204" pitchFamily="18" charset="0"/>
              </a:rPr>
              <a:t>бібліотека</a:t>
            </a:r>
          </a:p>
          <a:p>
            <a:r>
              <a:rPr lang="az-Cyrl-AZ" sz="1200" dirty="0">
                <a:latin typeface="Bookman Old Style" panose="02050604050505020204" pitchFamily="18" charset="0"/>
              </a:rPr>
              <a:t>дитячий майданчик - під опікою вчителя.</a:t>
            </a:r>
            <a:endParaRPr lang="pl-PL" sz="1200" b="1" dirty="0">
              <a:latin typeface="Bookman Old Style" panose="02050604050505020204" pitchFamily="18" charset="0"/>
            </a:endParaRPr>
          </a:p>
          <a:p>
            <a:endParaRPr lang="pl-PL" sz="12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200" b="1" dirty="0">
                <a:latin typeface="Bookman Old Style" panose="02050604050505020204" pitchFamily="18" charset="0"/>
              </a:rPr>
              <a:t>Під час перерви учні</a:t>
            </a:r>
            <a:r>
              <a:rPr lang="ru-RU" sz="1200" dirty="0">
                <a:latin typeface="Bookman Old Style" panose="02050604050505020204" pitchFamily="18" charset="0"/>
              </a:rPr>
              <a:t> їдять сніданок,</a:t>
            </a:r>
            <a:r>
              <a:rPr lang="pl-PL" sz="1200" dirty="0">
                <a:latin typeface="Bookman Old Style" panose="020506040505050202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1200" dirty="0">
                <a:latin typeface="Bookman Old Style" panose="02050604050505020204" pitchFamily="18" charset="0"/>
              </a:rPr>
              <a:t>розмовляють з </a:t>
            </a:r>
            <a:r>
              <a:rPr lang="ru-RU" sz="1200" dirty="0" err="1" smtClean="0">
                <a:latin typeface="Bookman Old Style" panose="02050604050505020204" pitchFamily="18" charset="0"/>
              </a:rPr>
              <a:t>товаришами</a:t>
            </a:r>
            <a:r>
              <a:rPr lang="ru-RU" sz="1200" dirty="0" smtClean="0">
                <a:latin typeface="Bookman Old Style" panose="02050604050505020204" pitchFamily="18" charset="0"/>
              </a:rPr>
              <a:t>, </a:t>
            </a:r>
            <a:r>
              <a:rPr lang="ru-RU" sz="1200" dirty="0">
                <a:latin typeface="Bookman Old Style" panose="02050604050505020204" pitchFamily="18" charset="0"/>
              </a:rPr>
              <a:t>розважаються тощо.</a:t>
            </a:r>
            <a:endParaRPr lang="pl-PL" sz="1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2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2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200" b="1" dirty="0">
                <a:latin typeface="Bookman Old Style" panose="02050604050505020204" pitchFamily="18" charset="0"/>
              </a:rPr>
              <a:t>Під час обідньої </a:t>
            </a:r>
            <a:r>
              <a:rPr lang="ru-RU" sz="1200" dirty="0">
                <a:latin typeface="Bookman Old Style" panose="02050604050505020204" pitchFamily="18" charset="0"/>
              </a:rPr>
              <a:t>перерви вони </a:t>
            </a:r>
            <a:r>
              <a:rPr lang="ru-RU" sz="1200" dirty="0" err="1">
                <a:latin typeface="Bookman Old Style" panose="02050604050505020204" pitchFamily="18" charset="0"/>
              </a:rPr>
              <a:t>їдять</a:t>
            </a:r>
            <a:r>
              <a:rPr lang="ru-RU" sz="1200" dirty="0">
                <a:latin typeface="Bookman Old Style" panose="02050604050505020204" pitchFamily="18" charset="0"/>
              </a:rPr>
              <a:t> </a:t>
            </a:r>
            <a:r>
              <a:rPr lang="ru-RU" sz="1200" dirty="0" err="1" smtClean="0">
                <a:latin typeface="Bookman Old Style" panose="02050604050505020204" pitchFamily="18" charset="0"/>
              </a:rPr>
              <a:t>обід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pl-PL" sz="1200" dirty="0" smtClean="0">
                <a:latin typeface="Bookman Old Style" panose="02050604050505020204" pitchFamily="18" charset="0"/>
              </a:rPr>
              <a:t> </a:t>
            </a:r>
            <a:r>
              <a:rPr lang="ru-RU" sz="1200" dirty="0">
                <a:latin typeface="Bookman Old Style" panose="02050604050505020204" pitchFamily="18" charset="0"/>
              </a:rPr>
              <a:t>в </a:t>
            </a:r>
            <a:endParaRPr lang="pl-PL" sz="1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200" dirty="0">
                <a:latin typeface="Bookman Old Style" panose="02050604050505020204" pitchFamily="18" charset="0"/>
              </a:rPr>
              <a:t>шкільній їдальні.</a:t>
            </a:r>
            <a:endParaRPr lang="pl-PL" sz="1200" dirty="0"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l-PL" sz="1200" dirty="0"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200" dirty="0" err="1">
                <a:latin typeface="Bookman Old Style" panose="02050604050505020204" pitchFamily="18" charset="0"/>
              </a:rPr>
              <a:t>Якщо</a:t>
            </a:r>
            <a:r>
              <a:rPr lang="ru-RU" sz="1200" dirty="0">
                <a:latin typeface="Bookman Old Style" panose="02050604050505020204" pitchFamily="18" charset="0"/>
              </a:rPr>
              <a:t> </a:t>
            </a:r>
            <a:r>
              <a:rPr lang="ru-RU" sz="1200" dirty="0" err="1" smtClean="0">
                <a:latin typeface="Bookman Old Style" panose="02050604050505020204" pitchFamily="18" charset="0"/>
              </a:rPr>
              <a:t>ти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ru-RU" sz="1200" dirty="0" err="1" smtClean="0">
                <a:latin typeface="Bookman Old Style" panose="02050604050505020204" pitchFamily="18" charset="0"/>
              </a:rPr>
              <a:t>забудеш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ru-RU" sz="1200" dirty="0">
                <a:latin typeface="Bookman Old Style" panose="02050604050505020204" pitchFamily="18" charset="0"/>
              </a:rPr>
              <a:t>принести сніданок з дому, </a:t>
            </a:r>
            <a:r>
              <a:rPr lang="ru-RU" sz="1200" dirty="0" smtClean="0">
                <a:latin typeface="Bookman Old Style" panose="02050604050505020204" pitchFamily="18" charset="0"/>
              </a:rPr>
              <a:t>то </a:t>
            </a:r>
            <a:r>
              <a:rPr lang="ru-RU" sz="1200" dirty="0" err="1" smtClean="0">
                <a:latin typeface="Bookman Old Style" panose="02050604050505020204" pitchFamily="18" charset="0"/>
              </a:rPr>
              <a:t>зможеш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ru-RU" sz="1200" dirty="0">
                <a:latin typeface="Bookman Old Style" panose="02050604050505020204" pitchFamily="18" charset="0"/>
              </a:rPr>
              <a:t>придбати бутерброди у торговому автоматі на першому поверсі школи. Там </a:t>
            </a:r>
            <a:r>
              <a:rPr lang="ru-RU" sz="1200" dirty="0" err="1" smtClean="0">
                <a:latin typeface="Bookman Old Style" panose="02050604050505020204" pitchFamily="18" charset="0"/>
              </a:rPr>
              <a:t>ти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ru-RU" sz="1200" dirty="0" err="1">
                <a:latin typeface="Bookman Old Style" panose="02050604050505020204" pitchFamily="18" charset="0"/>
              </a:rPr>
              <a:t>також</a:t>
            </a:r>
            <a:r>
              <a:rPr lang="ru-RU" sz="1200" dirty="0">
                <a:latin typeface="Bookman Old Style" panose="02050604050505020204" pitchFamily="18" charset="0"/>
              </a:rPr>
              <a:t> </a:t>
            </a:r>
            <a:r>
              <a:rPr lang="ru-RU" sz="1200" dirty="0" err="1" smtClean="0">
                <a:latin typeface="Bookman Old Style" panose="02050604050505020204" pitchFamily="18" charset="0"/>
              </a:rPr>
              <a:t>знайдеш</a:t>
            </a:r>
            <a:r>
              <a:rPr lang="ru-RU" sz="1200" dirty="0" smtClean="0">
                <a:latin typeface="Bookman Old Style" panose="02050604050505020204" pitchFamily="18" charset="0"/>
              </a:rPr>
              <a:t> автомат </a:t>
            </a:r>
            <a:r>
              <a:rPr lang="ru-RU" sz="1200" dirty="0">
                <a:latin typeface="Bookman Old Style" panose="02050604050505020204" pitchFamily="18" charset="0"/>
              </a:rPr>
              <a:t>з питною водою.</a:t>
            </a:r>
            <a:endParaRPr lang="pl-PL" sz="1200" dirty="0"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l-PL" sz="1200" dirty="0"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200" dirty="0">
                <a:latin typeface="Bookman Old Style" panose="02050604050505020204" pitchFamily="18" charset="0"/>
              </a:rPr>
              <a:t>В кінці перерви учні повинні стояти перед класом і </a:t>
            </a:r>
            <a:r>
              <a:rPr lang="ru-RU" sz="1200" dirty="0" err="1" smtClean="0">
                <a:latin typeface="Bookman Old Style" panose="02050604050505020204" pitchFamily="18" charset="0"/>
              </a:rPr>
              <a:t>чекати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ru-RU" sz="1200" dirty="0">
                <a:latin typeface="Bookman Old Style" panose="02050604050505020204" pitchFamily="18" charset="0"/>
              </a:rPr>
              <a:t>вчителя</a:t>
            </a:r>
            <a:r>
              <a:rPr lang="pl-PL" sz="1200" dirty="0"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BD00-4500-4646-BB93-8C141378E9E3}" type="slidenum">
              <a:rPr lang="pl-PL" smtClean="0"/>
              <a:t>13</a:t>
            </a:fld>
            <a:endParaRPr lang="pl-PL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231" y="2483768"/>
            <a:ext cx="599254" cy="59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23" y="4535996"/>
            <a:ext cx="58600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22" y="5724128"/>
            <a:ext cx="51213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231" y="323528"/>
            <a:ext cx="783018" cy="98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2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749432"/>
          </a:xfrm>
        </p:spPr>
        <p:txBody>
          <a:bodyPr>
            <a:normAutofit/>
          </a:bodyPr>
          <a:lstStyle/>
          <a:p>
            <a:pPr algn="just"/>
            <a:r>
              <a:rPr lang="pl-PL" sz="1800" b="1" dirty="0">
                <a:latin typeface="Bookman Old Style" panose="02050604050505020204" pitchFamily="18" charset="0"/>
              </a:rPr>
              <a:t>   </a:t>
            </a:r>
            <a:r>
              <a:rPr lang="ru-RU" sz="1800" b="1" dirty="0">
                <a:latin typeface="Bookman Old Style" panose="02050604050505020204" pitchFamily="18" charset="0"/>
              </a:rPr>
              <a:t>Що робити у цих ситуаціях?</a:t>
            </a:r>
            <a:endParaRPr lang="pl-PL" sz="18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14834"/>
              </p:ext>
            </p:extLst>
          </p:nvPr>
        </p:nvGraphicFramePr>
        <p:xfrm>
          <a:off x="548680" y="1184433"/>
          <a:ext cx="6172200" cy="76810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9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929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az-Cyrl-AZ" sz="1200" dirty="0" smtClean="0">
                          <a:latin typeface="Bookman Old Style" panose="02050604050505020204" pitchFamily="18" charset="0"/>
                        </a:rPr>
                        <a:t>НЕ </a:t>
                      </a:r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ПРИЙШОВ НА УРОКИ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Батьки пишуть виправдання в електронному журналі на </a:t>
                      </a:r>
                      <a:r>
                        <a:rPr lang="ru-RU" sz="1200" dirty="0" err="1">
                          <a:latin typeface="Bookman Old Style" panose="02050604050505020204" pitchFamily="18" charset="0"/>
                        </a:rPr>
                        <a:t>вкладці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u="sng" dirty="0" smtClean="0">
                          <a:latin typeface="Bookman Old Style" panose="02050604050505020204" pitchFamily="18" charset="0"/>
                        </a:rPr>
                        <a:t>ВИПРАВДАННЯ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200" u="sng" dirty="0" smtClean="0">
                          <a:latin typeface="Bookman Old Style" panose="02050604050505020204" pitchFamily="18" charset="0"/>
                        </a:rPr>
                        <a:t>(</a:t>
                      </a:r>
                      <a:r>
                        <a:rPr lang="pl-PL" sz="1200" u="sng" dirty="0">
                          <a:latin typeface="Bookman Old Style" panose="02050604050505020204" pitchFamily="18" charset="0"/>
                        </a:rPr>
                        <a:t>USPRAWIEDLIWIENIA)</a:t>
                      </a:r>
                      <a:endParaRPr lang="pl-PL" sz="1100" u="sng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 gridSpan="3"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907">
                <a:tc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ЗАПІЗНИВСЯ</a:t>
                      </a:r>
                      <a:endParaRPr lang="pl-PL" sz="1200" baseline="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Йдеш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у свій клас і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говориш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: 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  <a:p>
                      <a:pPr algn="just"/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“Прошу</a:t>
                      </a:r>
                      <a:r>
                        <a:rPr lang="pl-PL" sz="12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вибачення за запізнення”.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ПОГАНО СЕБЕ</a:t>
                      </a:r>
                    </a:p>
                    <a:p>
                      <a:r>
                        <a:rPr lang="az-Cyrl-AZ" sz="1200" dirty="0" smtClean="0">
                          <a:latin typeface="Bookman Old Style" panose="02050604050505020204" pitchFamily="18" charset="0"/>
                        </a:rPr>
                        <a:t>ПОЧУВАЄШ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Повідомляєш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своєму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класному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керівнику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 err="1">
                          <a:latin typeface="Bookman Old Style" panose="02050604050505020204" pitchFamily="18" charset="0"/>
                        </a:rPr>
                        <a:t>чи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іншому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вчителю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. 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Вони </a:t>
                      </a:r>
                      <a:r>
                        <a:rPr lang="ru-RU" sz="1200" dirty="0" err="1">
                          <a:latin typeface="Bookman Old Style" panose="02050604050505020204" pitchFamily="18" charset="0"/>
                        </a:rPr>
                        <a:t>повідомлять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вашим батькам, </a:t>
                      </a:r>
                      <a:r>
                        <a:rPr lang="ru-RU" sz="1200" dirty="0" err="1">
                          <a:latin typeface="Bookman Old Style" panose="02050604050505020204" pitchFamily="18" charset="0"/>
                        </a:rPr>
                        <a:t>які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заберуть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тебе 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зі школи.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832">
                <a:tc gridSpan="3"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НЕ 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МОЖЕШ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САМОСТІЙНО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ВИКОНАТИ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ДОМАШНЄ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ЗАВДАННЯ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  <a:p>
                      <a:pPr algn="just"/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Просиш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допомоги у репетитора,</a:t>
                      </a:r>
                      <a:r>
                        <a:rPr lang="pl-PL" sz="12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викладач</a:t>
                      </a:r>
                      <a:r>
                        <a:rPr lang="uk-UA" sz="1200" dirty="0" smtClean="0">
                          <a:latin typeface="Bookman Old Style" panose="02050604050505020204" pitchFamily="18" charset="0"/>
                        </a:rPr>
                        <a:t>а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предмету чи шкільн</a:t>
                      </a:r>
                      <a:r>
                        <a:rPr lang="uk-UA" sz="1200" dirty="0">
                          <a:latin typeface="Bookman Old Style" panose="02050604050505020204" pitchFamily="18" charset="0"/>
                        </a:rPr>
                        <a:t>ого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 радника.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ПОСВАРИВСЯ</a:t>
                      </a:r>
                    </a:p>
                    <a:p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ІЗ 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ТОВАРИШЕМ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ЗІ ШКОЛИ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Розмовляєш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з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класним</a:t>
                      </a:r>
                      <a:r>
                        <a:rPr lang="ru-RU" sz="1200" baseline="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Bookman Old Style" panose="02050604050505020204" pitchFamily="18" charset="0"/>
                        </a:rPr>
                        <a:t>керівником</a:t>
                      </a:r>
                      <a:r>
                        <a:rPr lang="ru-RU" sz="1200" baseline="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чи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шкільним радником.</a:t>
                      </a:r>
                      <a:endParaRPr lang="pl-PL" sz="1200" baseline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496">
                <a:tc gridSpan="3"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baseline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200" dirty="0">
                          <a:latin typeface="Bookman Old Style" panose="02050604050505020204" pitchFamily="18" charset="0"/>
                        </a:rPr>
                        <a:t>ДЕ ШУКАТИ </a:t>
                      </a:r>
                      <a:r>
                        <a:rPr lang="uk-UA" sz="1200" dirty="0" smtClean="0">
                          <a:latin typeface="Bookman Old Style" panose="02050604050505020204" pitchFamily="18" charset="0"/>
                        </a:rPr>
                        <a:t>ЗАГУБЛЕНИЙ </a:t>
                      </a:r>
                      <a:r>
                        <a:rPr lang="uk-UA" sz="1200" dirty="0">
                          <a:latin typeface="Bookman Old Style" panose="02050604050505020204" pitchFamily="18" charset="0"/>
                        </a:rPr>
                        <a:t>ПЕНАЛ АБО СПОРТИВНИЙ КОСТЮМ НА ФІЗКУЛЬТУРУ</a:t>
                      </a:r>
                      <a:r>
                        <a:rPr lang="pl-PL" sz="1200" dirty="0">
                          <a:latin typeface="Bookman Old Style" panose="02050604050505020204" pitchFamily="18" charset="0"/>
                        </a:rPr>
                        <a:t>?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>
                          <a:latin typeface="Bookman Old Style" panose="02050604050505020204" pitchFamily="18" charset="0"/>
                        </a:rPr>
                        <a:t>Запитайте </a:t>
                      </a:r>
                      <a:r>
                        <a:rPr lang="ru-RU" sz="1200" baseline="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Bookman Old Style" panose="02050604050505020204" pitchFamily="18" charset="0"/>
                        </a:rPr>
                        <a:t>прибиральниць</a:t>
                      </a:r>
                      <a:r>
                        <a:rPr lang="ru-RU" sz="1200" baseline="0" dirty="0" smtClean="0">
                          <a:latin typeface="Bookman Old Style" panose="02050604050505020204" pitchFamily="18" charset="0"/>
                        </a:rPr>
                        <a:t>.</a:t>
                      </a:r>
                      <a:endParaRPr lang="ru-RU" sz="1200" baseline="0" dirty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ru-RU" sz="1200" baseline="0" dirty="0">
                          <a:latin typeface="Bookman Old Style" panose="02050604050505020204" pitchFamily="18" charset="0"/>
                        </a:rPr>
                        <a:t>Їх розташування знаходиться на першому поверсі школи</a:t>
                      </a:r>
                      <a:endParaRPr lang="pl-PL" sz="1200" baseline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Strzałka w prawo 7"/>
          <p:cNvSpPr/>
          <p:nvPr/>
        </p:nvSpPr>
        <p:spPr>
          <a:xfrm>
            <a:off x="2815790" y="1475656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035" y="2843808"/>
            <a:ext cx="963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610" y="3779912"/>
            <a:ext cx="963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97" y="5040662"/>
            <a:ext cx="963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867" y="6241578"/>
            <a:ext cx="963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97" y="7380312"/>
            <a:ext cx="963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8" y="179512"/>
            <a:ext cx="8350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BD00-4500-4646-BB93-8C141378E9E3}" type="slidenum">
              <a:rPr lang="pl-PL" smtClean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27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74943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pl-PL" sz="1800" b="1" dirty="0">
                <a:latin typeface="Bookman Old Style" panose="02050604050505020204" pitchFamily="18" charset="0"/>
              </a:rPr>
              <a:t>   </a:t>
            </a:r>
            <a:r>
              <a:rPr lang="ru-RU" sz="1800" b="1" dirty="0">
                <a:latin typeface="Bookman Old Style" panose="02050604050505020204" pitchFamily="18" charset="0"/>
              </a:rPr>
              <a:t>Яка роль учня та батьків у польській </a:t>
            </a:r>
            <a:r>
              <a:rPr lang="pl-PL" sz="1800" b="1" dirty="0">
                <a:latin typeface="Bookman Old Style" panose="02050604050505020204" pitchFamily="18" charset="0"/>
              </a:rPr>
              <a:t/>
            </a:r>
            <a:br>
              <a:rPr lang="pl-PL" sz="1800" b="1" dirty="0">
                <a:latin typeface="Bookman Old Style" panose="02050604050505020204" pitchFamily="18" charset="0"/>
              </a:rPr>
            </a:br>
            <a:r>
              <a:rPr lang="pl-PL" sz="1800" b="1" dirty="0">
                <a:latin typeface="Bookman Old Style" panose="02050604050505020204" pitchFamily="18" charset="0"/>
              </a:rPr>
              <a:t>   </a:t>
            </a:r>
            <a:r>
              <a:rPr lang="ru-RU" sz="1800" b="1" dirty="0">
                <a:latin typeface="Bookman Old Style" panose="02050604050505020204" pitchFamily="18" charset="0"/>
              </a:rPr>
              <a:t>школі та класі?</a:t>
            </a:r>
            <a:endParaRPr lang="pl-PL" sz="1800" b="1" dirty="0">
              <a:latin typeface="Bookman Old Style" panose="020506040505050202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2" y="1043608"/>
            <a:ext cx="6172200" cy="691276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endParaRPr lang="pl-PL" sz="1200" dirty="0"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1200" dirty="0">
                <a:latin typeface="Bookman Old Style" panose="02050604050505020204" pitchFamily="18" charset="0"/>
              </a:rPr>
              <a:t>Кожна дитина, яка перебуває в Польщі, </a:t>
            </a:r>
            <a:r>
              <a:rPr lang="ru-RU" sz="1200" dirty="0" err="1">
                <a:latin typeface="Bookman Old Style" panose="02050604050505020204" pitchFamily="18" charset="0"/>
              </a:rPr>
              <a:t>має</a:t>
            </a:r>
            <a:r>
              <a:rPr lang="ru-RU" sz="1200" dirty="0">
                <a:latin typeface="Bookman Old Style" panose="02050604050505020204" pitchFamily="18" charset="0"/>
              </a:rPr>
              <a:t> </a:t>
            </a:r>
            <a:r>
              <a:rPr lang="ru-RU" sz="1200" dirty="0" err="1" smtClean="0">
                <a:latin typeface="Bookman Old Style" panose="02050604050505020204" pitchFamily="18" charset="0"/>
              </a:rPr>
              <a:t>забезпечений</a:t>
            </a:r>
            <a:r>
              <a:rPr lang="ru-RU" sz="1200" dirty="0" smtClean="0">
                <a:latin typeface="Bookman Old Style" panose="02050604050505020204" pitchFamily="18" charset="0"/>
              </a:rPr>
              <a:t> доступ </a:t>
            </a:r>
            <a:r>
              <a:rPr lang="ru-RU" sz="1200" dirty="0">
                <a:latin typeface="Bookman Old Style" panose="02050604050505020204" pitchFamily="18" charset="0"/>
              </a:rPr>
              <a:t>до безкоштовної освіти, а </a:t>
            </a:r>
            <a:r>
              <a:rPr lang="ru-RU" sz="1200" dirty="0" err="1">
                <a:latin typeface="Bookman Old Style" panose="02050604050505020204" pitchFamily="18" charset="0"/>
              </a:rPr>
              <a:t>також</a:t>
            </a:r>
            <a:r>
              <a:rPr lang="ru-RU" sz="1200" dirty="0">
                <a:latin typeface="Bookman Old Style" panose="02050604050505020204" pitchFamily="18" charset="0"/>
              </a:rPr>
              <a:t> </a:t>
            </a:r>
            <a:r>
              <a:rPr lang="uk-UA" sz="1200" dirty="0" smtClean="0">
                <a:latin typeface="Bookman Old Style" panose="02050604050505020204" pitchFamily="18" charset="0"/>
              </a:rPr>
              <a:t>обов’язок до відвідування </a:t>
            </a:r>
            <a:r>
              <a:rPr lang="ru-RU" sz="1200" dirty="0" err="1" smtClean="0">
                <a:latin typeface="Bookman Old Style" panose="02050604050505020204" pitchFamily="18" charset="0"/>
              </a:rPr>
              <a:t>школи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ru-RU" sz="1200" dirty="0">
                <a:latin typeface="Bookman Old Style" panose="02050604050505020204" pitchFamily="18" charset="0"/>
              </a:rPr>
              <a:t>та </a:t>
            </a:r>
            <a:r>
              <a:rPr lang="ru-RU" sz="1200" dirty="0" err="1" smtClean="0">
                <a:latin typeface="Bookman Old Style" panose="02050604050505020204" pitchFamily="18" charset="0"/>
              </a:rPr>
              <a:t>набуття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ru-RU" sz="1200" dirty="0" err="1" smtClean="0">
                <a:latin typeface="Bookman Old Style" panose="02050604050505020204" pitchFamily="18" charset="0"/>
              </a:rPr>
              <a:t>шкільних</a:t>
            </a:r>
            <a:r>
              <a:rPr lang="ru-RU" sz="1200" dirty="0" smtClean="0">
                <a:latin typeface="Bookman Old Style" panose="02050604050505020204" pitchFamily="18" charset="0"/>
              </a:rPr>
              <a:t> наук. </a:t>
            </a:r>
            <a:r>
              <a:rPr lang="ru-RU" sz="1200" dirty="0">
                <a:latin typeface="Bookman Old Style" panose="02050604050505020204" pitchFamily="18" charset="0"/>
              </a:rPr>
              <a:t>Підручники та робочі зошити також безкоштовні.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1200" dirty="0">
                <a:latin typeface="Bookman Old Style" panose="02050604050505020204" pitchFamily="18" charset="0"/>
              </a:rPr>
              <a:t>Переступаючи шкільний поріг, </a:t>
            </a:r>
            <a:r>
              <a:rPr lang="ru-RU" sz="1200" dirty="0" err="1" smtClean="0">
                <a:latin typeface="Bookman Old Style" panose="02050604050505020204" pitchFamily="18" charset="0"/>
              </a:rPr>
              <a:t>ти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ru-RU" sz="1200" dirty="0" err="1" smtClean="0">
                <a:latin typeface="Bookman Old Style" panose="02050604050505020204" pitchFamily="18" charset="0"/>
              </a:rPr>
              <a:t>входиш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ru-RU" sz="1200" dirty="0">
                <a:latin typeface="Bookman Old Style" panose="02050604050505020204" pitchFamily="18" charset="0"/>
              </a:rPr>
              <a:t>до установи, яка дотримується  власних правил. Більшість цих правил описані в статуті та правилах школи. Крім того, кожна школа є польським закладом, а це означає, що в ній є норми польського права та культури. Ці стандарти визначають ролі кожного учня, батька та вчителя у школі.</a:t>
            </a:r>
            <a:endParaRPr lang="pl-PL" sz="1200" dirty="0"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1200" b="1" u="sng" dirty="0">
                <a:latin typeface="Bookman Old Style" panose="02050604050505020204" pitchFamily="18" charset="0"/>
              </a:rPr>
              <a:t>Роль учня </a:t>
            </a:r>
            <a:r>
              <a:rPr lang="ru-RU" sz="1200" dirty="0">
                <a:latin typeface="Bookman Old Style" panose="02050604050505020204" pitchFamily="18" charset="0"/>
              </a:rPr>
              <a:t>в основному полягає в тому, щоб вчитися, розвивати свої знання, виконувати вказівки вчителя, а також вчитися та грати разом з однокласниками. Характеристики хорошого учня були описані раніше.</a:t>
            </a:r>
            <a:endParaRPr lang="pl-PL" sz="1200" dirty="0"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az-Cyrl-AZ" sz="1200" b="1" u="sng" dirty="0">
                <a:latin typeface="Bookman Old Style" panose="02050604050505020204" pitchFamily="18" charset="0"/>
              </a:rPr>
              <a:t>Роль батьків </a:t>
            </a:r>
            <a:r>
              <a:rPr lang="az-Cyrl-AZ" sz="1200" dirty="0">
                <a:latin typeface="Bookman Old Style" panose="02050604050505020204" pitchFamily="18" charset="0"/>
              </a:rPr>
              <a:t>- піклуватися про навчання своєї дитини та брати участь у шкільному житті. </a:t>
            </a:r>
            <a:r>
              <a:rPr lang="az-Cyrl-AZ" sz="1200" dirty="0" smtClean="0">
                <a:latin typeface="Bookman Old Style" panose="02050604050505020204" pitchFamily="18" charset="0"/>
              </a:rPr>
              <a:t>Батьки </a:t>
            </a:r>
            <a:r>
              <a:rPr lang="az-Cyrl-AZ" sz="1200" dirty="0">
                <a:latin typeface="Bookman Old Style" panose="02050604050505020204" pitchFamily="18" charset="0"/>
              </a:rPr>
              <a:t>повинні бути зацікавлені у навчанні своєї дитини та створити для </a:t>
            </a:r>
            <a:r>
              <a:rPr lang="az-Cyrl-AZ" sz="1200" dirty="0" smtClean="0">
                <a:latin typeface="Bookman Old Style" panose="02050604050505020204" pitchFamily="18" charset="0"/>
              </a:rPr>
              <a:t>неї </a:t>
            </a:r>
            <a:r>
              <a:rPr lang="az-Cyrl-AZ" sz="1200" dirty="0">
                <a:latin typeface="Bookman Old Style" panose="02050604050505020204" pitchFamily="18" charset="0"/>
              </a:rPr>
              <a:t>добрі умови </a:t>
            </a:r>
            <a:r>
              <a:rPr lang="az-Cyrl-AZ" sz="1200" dirty="0" smtClean="0">
                <a:latin typeface="Bookman Old Style" panose="02050604050505020204" pitchFamily="18" charset="0"/>
              </a:rPr>
              <a:t>навчання </a:t>
            </a:r>
            <a:r>
              <a:rPr lang="az-Cyrl-AZ" sz="1200" dirty="0">
                <a:latin typeface="Bookman Old Style" panose="02050604050505020204" pitchFamily="18" charset="0"/>
              </a:rPr>
              <a:t>- наприклад, час </a:t>
            </a:r>
            <a:r>
              <a:rPr lang="az-Cyrl-AZ" sz="1200" dirty="0" smtClean="0">
                <a:latin typeface="Bookman Old Style" panose="02050604050505020204" pitchFamily="18" charset="0"/>
              </a:rPr>
              <a:t>для виконання домашніх завданнь </a:t>
            </a:r>
            <a:r>
              <a:rPr lang="az-Cyrl-AZ" sz="1200" dirty="0">
                <a:latin typeface="Bookman Old Style" panose="02050604050505020204" pitchFamily="18" charset="0"/>
              </a:rPr>
              <a:t>у спокої та тиші. Батьки повинні знати вимоги, які школа ставить перед </a:t>
            </a:r>
            <a:r>
              <a:rPr lang="az-Cyrl-AZ" sz="1200" dirty="0" smtClean="0">
                <a:latin typeface="Bookman Old Style" panose="02050604050505020204" pitchFamily="18" charset="0"/>
              </a:rPr>
              <a:t>їхньою </a:t>
            </a:r>
            <a:r>
              <a:rPr lang="az-Cyrl-AZ" sz="1200" dirty="0">
                <a:latin typeface="Bookman Old Style" panose="02050604050505020204" pitchFamily="18" charset="0"/>
              </a:rPr>
              <a:t>дитиною, </a:t>
            </a:r>
            <a:r>
              <a:rPr lang="az-Cyrl-AZ" sz="1200" dirty="0" smtClean="0">
                <a:latin typeface="Bookman Old Style" panose="02050604050505020204" pitchFamily="18" charset="0"/>
              </a:rPr>
              <a:t>тому  батьківським обов’язоком є також:  участь в класних зборах, </a:t>
            </a:r>
            <a:r>
              <a:rPr lang="az-Cyrl-AZ" sz="1200" dirty="0">
                <a:latin typeface="Bookman Old Style" panose="02050604050505020204" pitchFamily="18" charset="0"/>
              </a:rPr>
              <a:t>зустрічі з </a:t>
            </a:r>
            <a:r>
              <a:rPr lang="az-Cyrl-AZ" sz="1200" dirty="0" smtClean="0">
                <a:latin typeface="Bookman Old Style" panose="02050604050505020204" pitchFamily="18" charset="0"/>
              </a:rPr>
              <a:t>класним керывником </a:t>
            </a:r>
            <a:r>
              <a:rPr lang="az-Cyrl-AZ" sz="1200" dirty="0">
                <a:latin typeface="Bookman Old Style" panose="02050604050505020204" pitchFamily="18" charset="0"/>
              </a:rPr>
              <a:t>чи </a:t>
            </a:r>
            <a:r>
              <a:rPr lang="az-Cyrl-AZ" sz="1200" dirty="0" smtClean="0">
                <a:latin typeface="Bookman Old Style" panose="02050604050505020204" pitchFamily="18" charset="0"/>
              </a:rPr>
              <a:t>директором </a:t>
            </a:r>
            <a:r>
              <a:rPr lang="az-Cyrl-AZ" sz="1200" dirty="0">
                <a:latin typeface="Bookman Old Style" panose="02050604050505020204" pitchFamily="18" charset="0"/>
              </a:rPr>
              <a:t>школи </a:t>
            </a:r>
            <a:r>
              <a:rPr lang="az-Cyrl-AZ" sz="1200" dirty="0" smtClean="0">
                <a:latin typeface="Bookman Old Style" panose="02050604050505020204" pitchFamily="18" charset="0"/>
              </a:rPr>
              <a:t>(на </a:t>
            </a:r>
            <a:r>
              <a:rPr lang="az-Cyrl-AZ" sz="1200" dirty="0">
                <a:latin typeface="Bookman Old Style" panose="02050604050505020204" pitchFamily="18" charset="0"/>
              </a:rPr>
              <a:t>зустріч </a:t>
            </a:r>
            <a:r>
              <a:rPr lang="az-Cyrl-AZ" sz="1200" dirty="0" smtClean="0">
                <a:latin typeface="Bookman Old Style" panose="02050604050505020204" pitchFamily="18" charset="0"/>
              </a:rPr>
              <a:t>можна прийти зі </a:t>
            </a:r>
            <a:r>
              <a:rPr lang="az-Cyrl-AZ" sz="1200" dirty="0">
                <a:latin typeface="Bookman Old Style" panose="02050604050505020204" pitchFamily="18" charset="0"/>
              </a:rPr>
              <a:t>своїм перекладачем). Батьки зобов’язані якомога швидше </a:t>
            </a:r>
            <a:r>
              <a:rPr lang="az-Cyrl-AZ" sz="1200" dirty="0" smtClean="0">
                <a:latin typeface="Bookman Old Style" panose="02050604050505020204" pitchFamily="18" charset="0"/>
              </a:rPr>
              <a:t>пояснити причину відсутност</a:t>
            </a:r>
            <a:r>
              <a:rPr lang="uk-UA" sz="1200" dirty="0" smtClean="0">
                <a:latin typeface="Bookman Old Style" panose="02050604050505020204" pitchFamily="18" charset="0"/>
              </a:rPr>
              <a:t>і своєї</a:t>
            </a:r>
            <a:r>
              <a:rPr lang="az-Cyrl-AZ" sz="1200" dirty="0" smtClean="0">
                <a:latin typeface="Bookman Old Style" panose="02050604050505020204" pitchFamily="18" charset="0"/>
              </a:rPr>
              <a:t> </a:t>
            </a:r>
            <a:r>
              <a:rPr lang="az-Cyrl-AZ" sz="1200" dirty="0">
                <a:latin typeface="Bookman Old Style" panose="02050604050505020204" pitchFamily="18" charset="0"/>
              </a:rPr>
              <a:t>дитини в школі. Бажаючі батьки можуть долучитися до </a:t>
            </a:r>
            <a:r>
              <a:rPr lang="az-Cyrl-AZ" sz="1200" dirty="0" smtClean="0">
                <a:latin typeface="Bookman Old Style" panose="02050604050505020204" pitchFamily="18" charset="0"/>
              </a:rPr>
              <a:t>класного та </a:t>
            </a:r>
            <a:r>
              <a:rPr lang="az-Cyrl-AZ" sz="1200" dirty="0">
                <a:latin typeface="Bookman Old Style" panose="02050604050505020204" pitchFamily="18" charset="0"/>
              </a:rPr>
              <a:t>шкільного життя, приєднавшись до батьківської ради. Цей орган, серед іншого, збирає кошти на придбання призів, подарунків для дітей та навчальних посібників. Кошти отримують з добровільних внесків батьків.</a:t>
            </a:r>
            <a:endParaRPr lang="pl-PL" sz="1200" dirty="0">
              <a:latin typeface="Bookman Old Style" panose="02050604050505020204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16" y="179512"/>
            <a:ext cx="1033339" cy="103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BD00-4500-4646-BB93-8C141378E9E3}" type="slidenum">
              <a:rPr lang="pl-PL" smtClean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48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533408"/>
          </a:xfrm>
        </p:spPr>
        <p:txBody>
          <a:bodyPr>
            <a:normAutofit/>
          </a:bodyPr>
          <a:lstStyle/>
          <a:p>
            <a:pPr algn="l"/>
            <a:r>
              <a:rPr lang="pl-PL" sz="1800" b="1" dirty="0">
                <a:latin typeface="Bookman Old Style" panose="02050604050505020204" pitchFamily="18" charset="0"/>
              </a:rPr>
              <a:t>         </a:t>
            </a:r>
            <a:r>
              <a:rPr lang="az-Cyrl-AZ" sz="1800" b="1" dirty="0">
                <a:latin typeface="Bookman Old Style" panose="02050604050505020204" pitchFamily="18" charset="0"/>
              </a:rPr>
              <a:t>Це варто знати</a:t>
            </a:r>
            <a:endParaRPr lang="pl-PL" sz="18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595498"/>
              </p:ext>
            </p:extLst>
          </p:nvPr>
        </p:nvGraphicFramePr>
        <p:xfrm>
          <a:off x="836613" y="1403350"/>
          <a:ext cx="5668962" cy="704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4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Bookman Old Style" panose="02050604050505020204" pitchFamily="18" charset="0"/>
                        </a:rPr>
                        <a:t>Батьківські </a:t>
                      </a:r>
                      <a:r>
                        <a:rPr lang="uk-UA" sz="1200" dirty="0">
                          <a:latin typeface="Bookman Old Style" panose="02050604050505020204" pitchFamily="18" charset="0"/>
                        </a:rPr>
                        <a:t>збори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Це зустріч батьків з </a:t>
                      </a:r>
                      <a:r>
                        <a:rPr lang="az-Cyrl-AZ" sz="1200" dirty="0" smtClean="0">
                          <a:latin typeface="Bookman Old Style" panose="02050604050505020204" pitchFamily="18" charset="0"/>
                        </a:rPr>
                        <a:t>класним</a:t>
                      </a:r>
                      <a:r>
                        <a:rPr lang="az-Cyrl-AZ" sz="1200" baseline="0" dirty="0" smtClean="0">
                          <a:latin typeface="Bookman Old Style" panose="02050604050505020204" pitchFamily="18" charset="0"/>
                        </a:rPr>
                        <a:t> керіником</a:t>
                      </a:r>
                      <a:r>
                        <a:rPr lang="az-Cyrl-AZ" sz="1200" dirty="0" smtClean="0">
                          <a:latin typeface="Bookman Old Style" panose="02050604050505020204" pitchFamily="18" charset="0"/>
                        </a:rPr>
                        <a:t>. ЇЇ метою </a:t>
                      </a:r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є</a:t>
                      </a:r>
                      <a:r>
                        <a:rPr lang="az-Cyrl-AZ" sz="120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обговорення успішності навчання дітей та інших важливих питань, що стосуються життя класу та школи.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z-Cyrl-AZ" sz="1200" dirty="0" smtClean="0">
                          <a:latin typeface="Bookman Old Style" panose="02050604050505020204" pitchFamily="18" charset="0"/>
                        </a:rPr>
                        <a:t>Вчительська</a:t>
                      </a:r>
                      <a:r>
                        <a:rPr lang="az-Cyrl-AZ" sz="1200" baseline="0" dirty="0" smtClean="0">
                          <a:latin typeface="Bookman Old Style" panose="02050604050505020204" pitchFamily="18" charset="0"/>
                        </a:rPr>
                        <a:t> кімната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Призначена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для вчителів. Саме там вчителі залишаються, працюють і відпочивають між уроками. Тут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також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часто є ключі від аудиторій, плани уроків.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z-Cyrl-AZ" sz="1200" dirty="0" smtClean="0">
                          <a:latin typeface="Bookman Old Style" panose="02050604050505020204" pitchFamily="18" charset="0"/>
                        </a:rPr>
                        <a:t>Шкільний</a:t>
                      </a:r>
                      <a:r>
                        <a:rPr lang="az-Cyrl-AZ" sz="1200" baseline="0" dirty="0" smtClean="0">
                          <a:latin typeface="Bookman Old Style" panose="02050604050505020204" pitchFamily="18" charset="0"/>
                        </a:rPr>
                        <a:t> в</a:t>
                      </a:r>
                      <a:r>
                        <a:rPr lang="az-Cyrl-AZ" sz="1200" dirty="0" smtClean="0">
                          <a:latin typeface="Bookman Old Style" panose="02050604050505020204" pitchFamily="18" charset="0"/>
                        </a:rPr>
                        <a:t>ихователь </a:t>
                      </a:r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/</a:t>
                      </a:r>
                    </a:p>
                    <a:p>
                      <a:endParaRPr lang="az-Cyrl-AZ" sz="1200" dirty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Шкільний психолог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Спеціаліст, який допомагає дітям, які зазнають труднощів у школі.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  <a:p>
                      <a:pPr algn="just"/>
                      <a:endParaRPr lang="ru-RU" sz="1200" dirty="0" smtClean="0">
                        <a:latin typeface="Bookman Old Style" panose="02050604050505020204" pitchFamily="18" charset="0"/>
                      </a:endParaRPr>
                    </a:p>
                    <a:p>
                      <a:pPr algn="just"/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Фахівець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, який допомагає учням впоратися з важкими емоціями і почуттями</a:t>
                      </a:r>
                      <a:r>
                        <a:rPr lang="pl-PL" sz="1200" dirty="0">
                          <a:latin typeface="Bookman Old Style" panose="02050604050505020204" pitchFamily="18" charset="0"/>
                        </a:rPr>
                        <a:t>.</a:t>
                      </a:r>
                      <a:endParaRPr lang="vi-VN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Б</a:t>
                      </a:r>
                      <a:r>
                        <a:rPr lang="az-Cyrl-AZ" sz="1200" dirty="0" smtClean="0">
                          <a:latin typeface="Bookman Old Style" panose="02050604050505020204" pitchFamily="18" charset="0"/>
                        </a:rPr>
                        <a:t>ібліотека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Місце, де учень може безкоштовно скористатися шкільними колекціями книг. Він також може позичити книги до дому.</a:t>
                      </a:r>
                      <a:endParaRPr lang="vi-VN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К</a:t>
                      </a:r>
                      <a:r>
                        <a:rPr lang="az-Cyrl-AZ" sz="1200" dirty="0" smtClean="0">
                          <a:latin typeface="Bookman Old Style" panose="02050604050505020204" pitchFamily="18" charset="0"/>
                        </a:rPr>
                        <a:t>імната відпочинку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1200" baseline="0" dirty="0" smtClean="0">
                          <a:latin typeface="Bookman Old Style" panose="02050604050505020204" pitchFamily="18" charset="0"/>
                        </a:rPr>
                        <a:t>(</a:t>
                      </a:r>
                      <a:r>
                        <a:rPr lang="pl-PL" sz="1200" dirty="0" smtClean="0">
                          <a:latin typeface="Bookman Old Style" panose="02050604050505020204" pitchFamily="18" charset="0"/>
                        </a:rPr>
                        <a:t>Świetlica</a:t>
                      </a:r>
                      <a:r>
                        <a:rPr lang="uk-UA" sz="1200" dirty="0" smtClean="0">
                          <a:latin typeface="Bookman Old Style" panose="02050604050505020204" pitchFamily="18" charset="0"/>
                        </a:rPr>
                        <a:t>)</a:t>
                      </a:r>
                      <a:endParaRPr lang="pl-PL" sz="1200" dirty="0" smtClean="0">
                        <a:latin typeface="Bookman Old Style" panose="02050604050505020204" pitchFamily="18" charset="0"/>
                      </a:endParaRPr>
                    </a:p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Це приміщення, в </a:t>
                      </a:r>
                      <a:r>
                        <a:rPr lang="ru-RU" sz="1200" dirty="0" err="1">
                          <a:latin typeface="Bookman Old Style" panose="02050604050505020204" pitchFamily="18" charset="0"/>
                        </a:rPr>
                        <a:t>якому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учні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проводять час до або після уроку. 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До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кімнати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відпочинку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 (</a:t>
                      </a:r>
                      <a:r>
                        <a:rPr lang="pl-PL" sz="1200" dirty="0" smtClean="0">
                          <a:latin typeface="Bookman Old Style" panose="02050604050505020204" pitchFamily="18" charset="0"/>
                        </a:rPr>
                        <a:t>Świetlica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)  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свою </a:t>
                      </a:r>
                      <a:r>
                        <a:rPr lang="ru-RU" sz="1200" dirty="0" err="1">
                          <a:latin typeface="Bookman Old Style" panose="02050604050505020204" pitchFamily="18" charset="0"/>
                        </a:rPr>
                        <a:t>дитину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записують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батьки. 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У письмовій заяві вони точно зазначають години </a:t>
                      </a:r>
                      <a:r>
                        <a:rPr lang="ru-RU" sz="1200" dirty="0" err="1">
                          <a:latin typeface="Bookman Old Style" panose="02050604050505020204" pitchFamily="18" charset="0"/>
                        </a:rPr>
                        <a:t>перебування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дитини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та 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вказують особу, яка повинна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її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забрати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.</a:t>
                      </a:r>
                      <a:endParaRPr lang="vi-VN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z-Cyrl-AZ" sz="1200" dirty="0" smtClean="0">
                          <a:latin typeface="Bookman Old Style" panose="02050604050505020204" pitchFamily="18" charset="0"/>
                        </a:rPr>
                        <a:t>Їдальня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Кімната, в якій подають теплі страви (харчування). Для того, щоб дитина пообідала, батьки повинні </a:t>
                      </a:r>
                      <a:r>
                        <a:rPr lang="az-Cyrl-AZ" sz="1200" dirty="0" smtClean="0">
                          <a:latin typeface="Bookman Old Style" panose="02050604050505020204" pitchFamily="18" charset="0"/>
                        </a:rPr>
                        <a:t>записати </a:t>
                      </a:r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її </a:t>
                      </a:r>
                      <a:r>
                        <a:rPr lang="az-Cyrl-AZ" sz="1200" dirty="0" smtClean="0">
                          <a:latin typeface="Bookman Old Style" panose="02050604050505020204" pitchFamily="18" charset="0"/>
                        </a:rPr>
                        <a:t>в секретаріаті школи. </a:t>
                      </a:r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Кількість дітей, які можуть пообідати, залежить від лімітів, встановлених на даний рік. </a:t>
                      </a:r>
                      <a:r>
                        <a:rPr lang="az-Cyrl-AZ" sz="1200" dirty="0" smtClean="0">
                          <a:latin typeface="Bookman Old Style" panose="02050604050505020204" pitchFamily="18" charset="0"/>
                        </a:rPr>
                        <a:t>Обід</a:t>
                      </a:r>
                      <a:r>
                        <a:rPr lang="az-Cyrl-AZ" sz="1200" baseline="0" dirty="0" smtClean="0">
                          <a:latin typeface="Bookman Old Style" panose="02050604050505020204" pitchFamily="18" charset="0"/>
                        </a:rPr>
                        <a:t> є платним.</a:t>
                      </a:r>
                      <a:endParaRPr lang="vi-VN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Дорослі </a:t>
                      </a:r>
                      <a:r>
                        <a:rPr lang="az-Cyrl-AZ" sz="1200" dirty="0" smtClean="0">
                          <a:latin typeface="Bookman Old Style" panose="02050604050505020204" pitchFamily="18" charset="0"/>
                        </a:rPr>
                        <a:t>на території школи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Дорослі, які приводять дитину до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школи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,</a:t>
                      </a:r>
                      <a:r>
                        <a:rPr lang="ru-RU" sz="1200" baseline="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Bookman Old Style" panose="02050604050505020204" pitchFamily="18" charset="0"/>
                        </a:rPr>
                        <a:t>залишаються</a:t>
                      </a:r>
                      <a:r>
                        <a:rPr lang="ru-RU" sz="1200" baseline="0" dirty="0" smtClean="0">
                          <a:latin typeface="Bookman Old Style" panose="02050604050505020204" pitchFamily="18" charset="0"/>
                        </a:rPr>
                        <a:t> з нею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біля входу на шкільний майданчик. 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Там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вчителя</a:t>
                      </a:r>
                      <a:r>
                        <a:rPr lang="ru-RU" sz="1200" baseline="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Bookman Old Style" panose="02050604050505020204" pitchFamily="18" charset="0"/>
                        </a:rPr>
                        <a:t>забирають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учнів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.</a:t>
                      </a:r>
                      <a:endParaRPr lang="ru-RU" sz="1200" dirty="0">
                        <a:latin typeface="Bookman Old Style" panose="02050604050505020204" pitchFamily="18" charset="0"/>
                      </a:endParaRPr>
                    </a:p>
                    <a:p>
                      <a:pPr algn="just"/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Батьки, які </a:t>
                      </a:r>
                      <a:r>
                        <a:rPr lang="ru-RU" sz="1200" dirty="0" err="1">
                          <a:latin typeface="Bookman Old Style" panose="02050604050505020204" pitchFamily="18" charset="0"/>
                        </a:rPr>
                        <a:t>прийшли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до</a:t>
                      </a:r>
                      <a:r>
                        <a:rPr lang="ru-RU" sz="1200" baseline="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секретаріату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школи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або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для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спілкування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з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вчителем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, </a:t>
                      </a:r>
                      <a:r>
                        <a:rPr lang="uk-UA" sz="1200" noProof="0" dirty="0" smtClean="0">
                          <a:latin typeface="Bookman Old Style" panose="02050604050505020204" pitchFamily="18" charset="0"/>
                        </a:rPr>
                        <a:t>повинні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uk-UA" sz="1200" noProof="0" dirty="0" smtClean="0">
                          <a:latin typeface="Bookman Old Style" panose="02050604050505020204" pitchFamily="18" charset="0"/>
                        </a:rPr>
                        <a:t>записатися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до 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журналу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відвідувачів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, 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який знаходиться у фойє школи.</a:t>
                      </a:r>
                      <a:endParaRPr lang="vi-VN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395536"/>
            <a:ext cx="767020" cy="70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BD00-4500-4646-BB93-8C141378E9E3}" type="slidenum">
              <a:rPr lang="pl-PL" smtClean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254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0648" y="251520"/>
            <a:ext cx="6172200" cy="504056"/>
          </a:xfrm>
        </p:spPr>
        <p:txBody>
          <a:bodyPr>
            <a:normAutofit/>
          </a:bodyPr>
          <a:lstStyle/>
          <a:p>
            <a:r>
              <a:rPr lang="az-Cyrl-AZ" sz="1800" b="1" dirty="0">
                <a:latin typeface="Bookman Old Style" panose="02050604050505020204" pitchFamily="18" charset="0"/>
              </a:rPr>
              <a:t>Предмети в польській школі</a:t>
            </a:r>
            <a:endParaRPr lang="pl-PL" sz="18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871560"/>
              </p:ext>
            </p:extLst>
          </p:nvPr>
        </p:nvGraphicFramePr>
        <p:xfrm>
          <a:off x="332656" y="827584"/>
          <a:ext cx="6172200" cy="2514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Bookman Old Style" panose="02050604050505020204" pitchFamily="18" charset="0"/>
                        </a:rPr>
                        <a:t>I - III </a:t>
                      </a:r>
                      <a:r>
                        <a:rPr lang="az-Cyrl-AZ" sz="1200" b="1" dirty="0" smtClean="0">
                          <a:latin typeface="Bookman Old Style" panose="02050604050505020204" pitchFamily="18" charset="0"/>
                        </a:rPr>
                        <a:t>класи</a:t>
                      </a:r>
                      <a:endParaRPr lang="pl-PL" sz="12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255">
                <a:tc rowSpan="3">
                  <a:txBody>
                    <a:bodyPr/>
                    <a:lstStyle/>
                    <a:p>
                      <a:endParaRPr lang="pl-PL" sz="1100" dirty="0" smtClean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uk-UA" sz="1100" dirty="0" smtClean="0">
                          <a:latin typeface="Bookman Old Style" panose="02050604050505020204" pitchFamily="18" charset="0"/>
                        </a:rPr>
                        <a:t>Е</a:t>
                      </a:r>
                      <a:r>
                        <a:rPr lang="pl-PL" sz="1100" dirty="0" smtClean="0">
                          <a:latin typeface="Bookman Old Style" panose="02050604050505020204" pitchFamily="18" charset="0"/>
                        </a:rPr>
                        <a:t>dukacja wczesnoszkolna (</a:t>
                      </a:r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EW</a:t>
                      </a:r>
                      <a:r>
                        <a:rPr lang="pl-PL" sz="1100" dirty="0" smtClean="0">
                          <a:latin typeface="Bookman Old Style" panose="02050604050505020204" pitchFamily="18" charset="0"/>
                        </a:rPr>
                        <a:t>)</a:t>
                      </a:r>
                      <a:endParaRPr lang="pl-PL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Cyrl-AZ" sz="1100" dirty="0" smtClean="0">
                          <a:latin typeface="Bookman Old Style" panose="02050604050505020204" pitchFamily="18" charset="0"/>
                        </a:rPr>
                        <a:t>польська мова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07">
                <a:tc vMerge="1"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Cyrl-AZ" sz="1100" dirty="0" smtClean="0">
                          <a:latin typeface="Bookman Old Style" panose="02050604050505020204" pitchFamily="18" charset="0"/>
                        </a:rPr>
                        <a:t>математика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Cyrl-AZ" sz="1100" dirty="0" smtClean="0">
                          <a:latin typeface="Bookman Old Style" panose="02050604050505020204" pitchFamily="18" charset="0"/>
                        </a:rPr>
                        <a:t>соціально-природне виховання</a:t>
                      </a:r>
                      <a:endParaRPr lang="pl-PL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103">
                <a:tc>
                  <a:txBody>
                    <a:bodyPr/>
                    <a:lstStyle/>
                    <a:p>
                      <a:r>
                        <a:rPr lang="az-Cyrl-AZ" sz="1100" dirty="0" smtClean="0">
                          <a:latin typeface="Bookman Old Style" panose="02050604050505020204" pitchFamily="18" charset="0"/>
                        </a:rPr>
                        <a:t>Художня освіта</a:t>
                      </a:r>
                      <a:endParaRPr lang="pl-PL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pl-P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520">
                <a:tc>
                  <a:txBody>
                    <a:bodyPr/>
                    <a:lstStyle/>
                    <a:p>
                      <a:r>
                        <a:rPr lang="az-Cyrl-AZ" sz="1100" dirty="0" smtClean="0">
                          <a:latin typeface="Bookman Old Style" panose="02050604050505020204" pitchFamily="18" charset="0"/>
                        </a:rPr>
                        <a:t>Музична освіта</a:t>
                      </a:r>
                      <a:endParaRPr lang="pl-PL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472">
                <a:tc>
                  <a:txBody>
                    <a:bodyPr/>
                    <a:lstStyle/>
                    <a:p>
                      <a:r>
                        <a:rPr lang="az-Cyrl-AZ" sz="1100" dirty="0" smtClean="0">
                          <a:latin typeface="Bookman Old Style" panose="02050604050505020204" pitchFamily="18" charset="0"/>
                        </a:rPr>
                        <a:t>Інформатика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424">
                <a:tc>
                  <a:txBody>
                    <a:bodyPr/>
                    <a:lstStyle/>
                    <a:p>
                      <a:r>
                        <a:rPr lang="az-Cyrl-AZ" sz="1100" dirty="0" smtClean="0">
                          <a:latin typeface="Bookman Old Style" panose="02050604050505020204" pitchFamily="18" charset="0"/>
                        </a:rPr>
                        <a:t>Фізична культура </a:t>
                      </a:r>
                      <a:r>
                        <a:rPr lang="pl-PL" sz="1100" dirty="0" smtClean="0">
                          <a:latin typeface="Bookman Old Style" panose="02050604050505020204" pitchFamily="18" charset="0"/>
                        </a:rPr>
                        <a:t>(WF)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181">
                <a:tc>
                  <a:txBody>
                    <a:bodyPr/>
                    <a:lstStyle/>
                    <a:p>
                      <a:r>
                        <a:rPr lang="az-Cyrl-AZ" sz="1100" dirty="0" smtClean="0">
                          <a:latin typeface="Bookman Old Style" panose="02050604050505020204" pitchFamily="18" charset="0"/>
                        </a:rPr>
                        <a:t>Англійська мова</a:t>
                      </a:r>
                    </a:p>
                    <a:p>
                      <a:endParaRPr lang="pl-PL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BD00-4500-4646-BB93-8C141378E9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 flipV="1">
            <a:off x="2586447" y="1282366"/>
            <a:ext cx="770545" cy="1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2852936" y="147565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2705497" y="1547664"/>
            <a:ext cx="579487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817662"/>
              </p:ext>
            </p:extLst>
          </p:nvPr>
        </p:nvGraphicFramePr>
        <p:xfrm>
          <a:off x="332656" y="3203848"/>
          <a:ext cx="6192684" cy="5400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0297">
                <a:tc gridSpan="6">
                  <a:txBody>
                    <a:bodyPr/>
                    <a:lstStyle/>
                    <a:p>
                      <a:r>
                        <a:rPr lang="pl-PL" sz="1200" dirty="0" smtClean="0">
                          <a:latin typeface="Bookman Old Style" panose="02050604050505020204" pitchFamily="18" charset="0"/>
                        </a:rPr>
                        <a:t>                                                                                         </a:t>
                      </a:r>
                      <a:r>
                        <a:rPr lang="az-Cyrl-AZ" sz="1200" b="1" dirty="0" smtClean="0">
                          <a:latin typeface="Bookman Old Style" panose="02050604050505020204" pitchFamily="18" charset="0"/>
                        </a:rPr>
                        <a:t>клас</a:t>
                      </a:r>
                      <a:r>
                        <a:rPr lang="pl-PL" sz="1200" dirty="0" smtClean="0">
                          <a:latin typeface="Bookman Old Style" panose="02050604050505020204" pitchFamily="18" charset="0"/>
                        </a:rPr>
                        <a:t>                                                                               </a:t>
                      </a:r>
                      <a:r>
                        <a:rPr lang="pl-PL" sz="1200" b="1" dirty="0" smtClean="0">
                          <a:latin typeface="Bookman Old Style" panose="02050604050505020204" pitchFamily="18" charset="0"/>
                        </a:rPr>
                        <a:t> </a:t>
                      </a:r>
                      <a:endParaRPr lang="pl-PL" sz="12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35">
                <a:tc>
                  <a:txBody>
                    <a:bodyPr/>
                    <a:lstStyle/>
                    <a:p>
                      <a:endParaRPr lang="pl-PL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IV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V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VI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VII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VIII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r>
                        <a:rPr lang="az-Cyrl-AZ" sz="1100" dirty="0" smtClean="0">
                          <a:latin typeface="Bookman Old Style" panose="02050604050505020204" pitchFamily="18" charset="0"/>
                        </a:rPr>
                        <a:t>Польська мова</a:t>
                      </a:r>
                      <a:endParaRPr lang="pl-PL" sz="1100" dirty="0" smtClean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r>
                        <a:rPr lang="az-Cyrl-AZ" sz="1100" dirty="0" smtClean="0">
                          <a:latin typeface="Bookman Old Style" panose="02050604050505020204" pitchFamily="18" charset="0"/>
                        </a:rPr>
                        <a:t>Англійська мова</a:t>
                      </a:r>
                      <a:endParaRPr lang="pl-PL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r>
                        <a:rPr lang="az-Cyrl-AZ" sz="1100" dirty="0" smtClean="0">
                          <a:latin typeface="Bookman Old Style" panose="02050604050505020204" pitchFamily="18" charset="0"/>
                        </a:rPr>
                        <a:t>Друга іноземна мова</a:t>
                      </a:r>
                      <a:endParaRPr lang="pl-PL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r>
                        <a:rPr lang="az-Cyrl-AZ" sz="1100" dirty="0" smtClean="0">
                          <a:latin typeface="Bookman Old Style" panose="02050604050505020204" pitchFamily="18" charset="0"/>
                        </a:rPr>
                        <a:t>Математика</a:t>
                      </a:r>
                      <a:endParaRPr lang="pl-PL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r>
                        <a:rPr lang="az-Cyrl-AZ" sz="1100" dirty="0" smtClean="0">
                          <a:latin typeface="Bookman Old Style" panose="02050604050505020204" pitchFamily="18" charset="0"/>
                        </a:rPr>
                        <a:t>Історія</a:t>
                      </a:r>
                      <a:endParaRPr lang="pl-PL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r>
                        <a:rPr lang="az-Cyrl-AZ" sz="1100" dirty="0" smtClean="0">
                          <a:latin typeface="Bookman Old Style" panose="02050604050505020204" pitchFamily="18" charset="0"/>
                        </a:rPr>
                        <a:t>Природа</a:t>
                      </a:r>
                      <a:endParaRPr lang="pl-PL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r>
                        <a:rPr lang="az-Cyrl-AZ" sz="1100" dirty="0" smtClean="0">
                          <a:latin typeface="Bookman Old Style" panose="02050604050505020204" pitchFamily="18" charset="0"/>
                        </a:rPr>
                        <a:t>Інформатика</a:t>
                      </a:r>
                      <a:endParaRPr lang="pl-PL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r>
                        <a:rPr lang="az-Cyrl-AZ" sz="1100" dirty="0" smtClean="0">
                          <a:latin typeface="Bookman Old Style" panose="02050604050505020204" pitchFamily="18" charset="0"/>
                        </a:rPr>
                        <a:t>Техніка</a:t>
                      </a:r>
                      <a:endParaRPr lang="pl-PL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r>
                        <a:rPr lang="az-Cyrl-AZ" sz="1100" dirty="0" smtClean="0">
                          <a:latin typeface="Bookman Old Style" panose="02050604050505020204" pitchFamily="18" charset="0"/>
                        </a:rPr>
                        <a:t>Фізичне виховання</a:t>
                      </a:r>
                      <a:endParaRPr lang="pl-PL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r>
                        <a:rPr lang="az-Cyrl-AZ" sz="1100" dirty="0" smtClean="0">
                          <a:latin typeface="Bookman Old Style" panose="02050604050505020204" pitchFamily="18" charset="0"/>
                        </a:rPr>
                        <a:t>Географія</a:t>
                      </a:r>
                      <a:endParaRPr lang="pl-PL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r>
                        <a:rPr lang="az-Cyrl-AZ" sz="1100" dirty="0" smtClean="0">
                          <a:latin typeface="Bookman Old Style" panose="02050604050505020204" pitchFamily="18" charset="0"/>
                        </a:rPr>
                        <a:t>Біологія</a:t>
                      </a:r>
                      <a:endParaRPr lang="pl-PL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r>
                        <a:rPr lang="az-Cyrl-AZ" sz="1100" dirty="0" smtClean="0">
                          <a:latin typeface="Bookman Old Style" panose="02050604050505020204" pitchFamily="18" charset="0"/>
                        </a:rPr>
                        <a:t>Хімія</a:t>
                      </a:r>
                      <a:endParaRPr lang="pl-PL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r>
                        <a:rPr lang="az-Cyrl-AZ" sz="1100" dirty="0" smtClean="0">
                          <a:latin typeface="Bookman Old Style" panose="02050604050505020204" pitchFamily="18" charset="0"/>
                        </a:rPr>
                        <a:t>Фізика</a:t>
                      </a:r>
                      <a:endParaRPr lang="pl-PL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r>
                        <a:rPr lang="az-Cyrl-AZ" sz="1100" dirty="0" smtClean="0">
                          <a:latin typeface="Bookman Old Style" panose="02050604050505020204" pitchFamily="18" charset="0"/>
                        </a:rPr>
                        <a:t>Музична освіта</a:t>
                      </a:r>
                      <a:endParaRPr lang="pl-PL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r>
                        <a:rPr lang="az-Cyrl-AZ" sz="1100" dirty="0" smtClean="0">
                          <a:latin typeface="Bookman Old Style" panose="02050604050505020204" pitchFamily="18" charset="0"/>
                        </a:rPr>
                        <a:t>Художня освіта</a:t>
                      </a:r>
                      <a:endParaRPr lang="pl-PL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r>
                        <a:rPr lang="az-Cyrl-AZ" sz="1100" dirty="0" smtClean="0">
                          <a:latin typeface="Bookman Old Style" panose="02050604050505020204" pitchFamily="18" charset="0"/>
                        </a:rPr>
                        <a:t>Знання про суспільство</a:t>
                      </a:r>
                      <a:endParaRPr lang="pl-PL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r>
                        <a:rPr lang="az-Cyrl-AZ" sz="1100" dirty="0" smtClean="0">
                          <a:latin typeface="Bookman Old Style" panose="02050604050505020204" pitchFamily="18" charset="0"/>
                        </a:rPr>
                        <a:t>Освіта з безпеки</a:t>
                      </a:r>
                      <a:endParaRPr lang="pl-PL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r>
                        <a:rPr lang="az-Cyrl-AZ" sz="1100" dirty="0" smtClean="0">
                          <a:latin typeface="Bookman Old Style" panose="02050604050505020204" pitchFamily="18" charset="0"/>
                        </a:rPr>
                        <a:t>Заняття з класним</a:t>
                      </a:r>
                      <a:r>
                        <a:rPr lang="az-Cyrl-AZ" sz="1100" baseline="0" dirty="0" smtClean="0">
                          <a:latin typeface="Bookman Old Style" panose="02050604050505020204" pitchFamily="18" charset="0"/>
                        </a:rPr>
                        <a:t> керівником</a:t>
                      </a:r>
                      <a:endParaRPr lang="pl-PL" sz="11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Bookman Old Style" panose="02050604050505020204" pitchFamily="18" charset="0"/>
                        </a:rPr>
                        <a:t>+</a:t>
                      </a:r>
                      <a:endParaRPr lang="pl-PL" sz="11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48" y="107504"/>
            <a:ext cx="6588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6712" y="971600"/>
            <a:ext cx="5678388" cy="648072"/>
          </a:xfrm>
        </p:spPr>
        <p:txBody>
          <a:bodyPr>
            <a:normAutofit/>
          </a:bodyPr>
          <a:lstStyle/>
          <a:p>
            <a:pPr lvl="0" algn="l">
              <a:spcBef>
                <a:spcPct val="20000"/>
              </a:spcBef>
            </a:pPr>
            <a:r>
              <a:rPr lang="ru-RU" sz="1800" dirty="0" err="1" smtClean="0"/>
              <a:t>Добридень</a:t>
            </a:r>
            <a:r>
              <a:rPr lang="ru-RU" sz="1800" dirty="0" smtClean="0"/>
              <a:t>! </a:t>
            </a:r>
            <a:r>
              <a:rPr lang="ru-RU" sz="1800" dirty="0"/>
              <a:t>Привіт! Ласкаво просимо </a:t>
            </a:r>
            <a:r>
              <a:rPr lang="ru-RU" sz="1800" dirty="0" smtClean="0"/>
              <a:t>до </a:t>
            </a:r>
            <a:r>
              <a:rPr lang="ru-RU" sz="1800" dirty="0" err="1" smtClean="0"/>
              <a:t>нашої</a:t>
            </a:r>
            <a:r>
              <a:rPr lang="ru-RU" sz="1800" dirty="0" smtClean="0"/>
              <a:t> </a:t>
            </a:r>
            <a:r>
              <a:rPr lang="ru-RU" sz="1800" dirty="0" err="1" smtClean="0"/>
              <a:t>школи</a:t>
            </a:r>
            <a:r>
              <a:rPr lang="ru-RU" sz="1800" dirty="0" smtClean="0"/>
              <a:t>!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08721" y="1547665"/>
            <a:ext cx="5534372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sz="14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400" i="1" dirty="0"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az-Cyrl-AZ" sz="1400" i="1" dirty="0" smtClean="0">
                <a:latin typeface="Bookman Old Style" panose="02050604050505020204" pitchFamily="18" charset="0"/>
              </a:rPr>
              <a:t>Шановн</a:t>
            </a:r>
            <a:r>
              <a:rPr lang="uk-UA" sz="1400" i="1" dirty="0" err="1" smtClean="0">
                <a:latin typeface="Bookman Old Style" panose="02050604050505020204" pitchFamily="18" charset="0"/>
              </a:rPr>
              <a:t>ий</a:t>
            </a:r>
            <a:r>
              <a:rPr lang="az-Cyrl-AZ" sz="1400" i="1" dirty="0" smtClean="0">
                <a:latin typeface="Bookman Old Style" panose="02050604050505020204" pitchFamily="18" charset="0"/>
              </a:rPr>
              <a:t> учень! </a:t>
            </a:r>
            <a:r>
              <a:rPr lang="az-Cyrl-AZ" sz="1400" i="1" dirty="0">
                <a:latin typeface="Bookman Old Style" panose="02050604050505020204" pitchFamily="18" charset="0"/>
              </a:rPr>
              <a:t>Ласкаво просимо </a:t>
            </a:r>
            <a:r>
              <a:rPr lang="az-Cyrl-AZ" sz="1400" i="1" dirty="0" smtClean="0">
                <a:latin typeface="Bookman Old Style" panose="02050604050505020204" pitchFamily="18" charset="0"/>
              </a:rPr>
              <a:t>у Вронк</a:t>
            </a:r>
            <a:r>
              <a:rPr lang="uk-UA" sz="1400" i="1" dirty="0" smtClean="0">
                <a:latin typeface="Bookman Old Style" panose="02050604050505020204" pitchFamily="18" charset="0"/>
              </a:rPr>
              <a:t>і</a:t>
            </a:r>
            <a:r>
              <a:rPr lang="az-Cyrl-AZ" sz="1400" i="1" dirty="0" smtClean="0">
                <a:latin typeface="Bookman Old Style" panose="02050604050505020204" pitchFamily="18" charset="0"/>
              </a:rPr>
              <a:t>, до твоєї нової школи! </a:t>
            </a:r>
            <a:r>
              <a:rPr lang="az-Cyrl-AZ" sz="1400" i="1" dirty="0">
                <a:latin typeface="Bookman Old Style" panose="02050604050505020204" pitchFamily="18" charset="0"/>
              </a:rPr>
              <a:t/>
            </a:r>
            <a:br>
              <a:rPr lang="az-Cyrl-AZ" sz="1400" i="1" dirty="0">
                <a:latin typeface="Bookman Old Style" panose="02050604050505020204" pitchFamily="18" charset="0"/>
              </a:rPr>
            </a:br>
            <a:r>
              <a:rPr lang="az-Cyrl-AZ" sz="1400" i="1" dirty="0">
                <a:latin typeface="Bookman Old Style" panose="02050604050505020204" pitchFamily="18" charset="0"/>
              </a:rPr>
              <a:t>Ми раді, що </a:t>
            </a:r>
            <a:r>
              <a:rPr lang="az-Cyrl-AZ" sz="1400" i="1" dirty="0" smtClean="0">
                <a:latin typeface="Bookman Old Style" panose="02050604050505020204" pitchFamily="18" charset="0"/>
              </a:rPr>
              <a:t>ти прийшов  саме до </a:t>
            </a:r>
            <a:r>
              <a:rPr lang="az-Cyrl-AZ" sz="1400" i="1" dirty="0">
                <a:latin typeface="Bookman Old Style" panose="02050604050505020204" pitchFamily="18" charset="0"/>
              </a:rPr>
              <a:t>нас, </a:t>
            </a:r>
            <a:r>
              <a:rPr lang="az-Cyrl-AZ" sz="1400" i="1" dirty="0" smtClean="0">
                <a:latin typeface="Bookman Old Style" panose="02050604050505020204" pitchFamily="18" charset="0"/>
              </a:rPr>
              <a:t>будеш </a:t>
            </a:r>
            <a:r>
              <a:rPr lang="az-Cyrl-AZ" sz="1400" i="1" dirty="0">
                <a:latin typeface="Bookman Old Style" panose="02050604050505020204" pitchFamily="18" charset="0"/>
              </a:rPr>
              <a:t>тут жити, </a:t>
            </a:r>
            <a:r>
              <a:rPr lang="az-Cyrl-AZ" sz="1400" i="1" dirty="0" smtClean="0">
                <a:latin typeface="Bookman Old Style" panose="02050604050505020204" pitchFamily="18" charset="0"/>
              </a:rPr>
              <a:t>будеш </a:t>
            </a:r>
            <a:r>
              <a:rPr lang="az-Cyrl-AZ" sz="1400" i="1" dirty="0">
                <a:latin typeface="Bookman Old Style" panose="02050604050505020204" pitchFamily="18" charset="0"/>
              </a:rPr>
              <a:t>з нами дізнаватися багато нового і </a:t>
            </a:r>
            <a:r>
              <a:rPr lang="az-Cyrl-AZ" sz="1400" i="1" dirty="0" smtClean="0">
                <a:latin typeface="Bookman Old Style" panose="02050604050505020204" pitchFamily="18" charset="0"/>
              </a:rPr>
              <a:t>розважатися</a:t>
            </a:r>
            <a:r>
              <a:rPr lang="az-Cyrl-AZ" sz="1400" i="1" dirty="0">
                <a:latin typeface="Bookman Old Style" panose="02050604050505020204" pitchFamily="18" charset="0"/>
              </a:rPr>
              <a:t>. У нашій школі  навчаються в основному польські діти, але є і </a:t>
            </a:r>
            <a:r>
              <a:rPr lang="az-Cyrl-AZ" sz="1400" i="1" dirty="0" smtClean="0">
                <a:latin typeface="Bookman Old Style" panose="02050604050505020204" pitchFamily="18" charset="0"/>
              </a:rPr>
              <a:t>декілька учнів </a:t>
            </a:r>
            <a:r>
              <a:rPr lang="az-Cyrl-AZ" sz="1400" i="1" dirty="0">
                <a:latin typeface="Bookman Old Style" panose="02050604050505020204" pitchFamily="18" charset="0"/>
              </a:rPr>
              <a:t>з України. </a:t>
            </a:r>
          </a:p>
          <a:p>
            <a:pPr marL="0" indent="0">
              <a:buNone/>
            </a:pPr>
            <a:endParaRPr lang="az-Cyrl-AZ" sz="1400" i="1" dirty="0"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az-Cyrl-AZ" sz="1400" i="1" dirty="0">
                <a:latin typeface="Bookman Old Style" panose="02050604050505020204" pitchFamily="18" charset="0"/>
              </a:rPr>
              <a:t>Ми </a:t>
            </a:r>
            <a:r>
              <a:rPr lang="az-Cyrl-AZ" sz="1400" i="1" dirty="0" smtClean="0">
                <a:latin typeface="Bookman Old Style" panose="02050604050505020204" pitchFamily="18" charset="0"/>
              </a:rPr>
              <a:t>розуміємо, </a:t>
            </a:r>
            <a:r>
              <a:rPr lang="az-Cyrl-AZ" sz="1400" i="1" dirty="0">
                <a:latin typeface="Bookman Old Style" panose="02050604050505020204" pitchFamily="18" charset="0"/>
              </a:rPr>
              <a:t>що перші дні </a:t>
            </a:r>
            <a:r>
              <a:rPr lang="az-Cyrl-AZ" sz="1400" i="1" dirty="0" smtClean="0">
                <a:latin typeface="Bookman Old Style" panose="02050604050505020204" pitchFamily="18" charset="0"/>
              </a:rPr>
              <a:t> в нов</a:t>
            </a:r>
            <a:r>
              <a:rPr lang="uk-UA" sz="1400" i="1" dirty="0" smtClean="0">
                <a:latin typeface="Bookman Old Style" panose="02050604050505020204" pitchFamily="18" charset="0"/>
              </a:rPr>
              <a:t>і</a:t>
            </a:r>
            <a:r>
              <a:rPr lang="az-Cyrl-AZ" sz="1400" i="1" dirty="0" smtClean="0">
                <a:latin typeface="Bookman Old Style" panose="02050604050505020204" pitchFamily="18" charset="0"/>
              </a:rPr>
              <a:t>й школі будуть  складними. Нові друзі і приятелі, вчителя, новий будинок. Тому ми хочемо, щоб тобі було легше ознайомитися зі шкільними правилами і звичками.</a:t>
            </a:r>
          </a:p>
          <a:p>
            <a:pPr marL="0" indent="0">
              <a:buNone/>
            </a:pPr>
            <a:endParaRPr lang="az-Cyrl-AZ" sz="1400" i="1" dirty="0" smtClean="0"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az-Cyrl-AZ" sz="1400" i="1" dirty="0" smtClean="0">
                <a:latin typeface="Bookman Old Style" panose="02050604050505020204" pitchFamily="18" charset="0"/>
              </a:rPr>
              <a:t>Якщо є щось незрозумілим для тебе, або ти будеш мати будь-які питання чи сумніви, завжди зможеш запитати приятеля чи приятельку з класу, вчителя або класного керівника. </a:t>
            </a:r>
            <a:r>
              <a:rPr lang="az-Cyrl-AZ" sz="1400" i="1" dirty="0">
                <a:latin typeface="Bookman Old Style" panose="02050604050505020204" pitchFamily="18" charset="0"/>
              </a:rPr>
              <a:t>А</a:t>
            </a:r>
            <a:r>
              <a:rPr lang="az-Cyrl-AZ" sz="1400" i="1" dirty="0" smtClean="0">
                <a:latin typeface="Bookman Old Style" panose="02050604050505020204" pitchFamily="18" charset="0"/>
              </a:rPr>
              <a:t> також завжди зможеш поділитися  своїми труднощами  і з іншими учнями та викладачами. Побачимося!</a:t>
            </a:r>
          </a:p>
          <a:p>
            <a:pPr marL="0" indent="0">
              <a:buNone/>
            </a:pPr>
            <a:endParaRPr lang="az-Cyrl-AZ" sz="14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az-Cyrl-AZ" sz="14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pl-PL" sz="1400" i="1" dirty="0">
                <a:latin typeface="Bookman Old Style" panose="02050604050505020204" pitchFamily="18" charset="0"/>
              </a:rPr>
              <a:t>                                               </a:t>
            </a:r>
            <a:r>
              <a:rPr lang="az-Cyrl-AZ" sz="1400" i="1" dirty="0">
                <a:latin typeface="Bookman Old Style" panose="02050604050505020204" pitchFamily="18" charset="0"/>
              </a:rPr>
              <a:t>Дирекція, викладачі та учні </a:t>
            </a:r>
          </a:p>
          <a:p>
            <a:pPr marL="0" indent="0">
              <a:buNone/>
            </a:pPr>
            <a:r>
              <a:rPr lang="pl-PL" sz="1400" i="1" dirty="0">
                <a:latin typeface="Bookman Old Style" panose="02050604050505020204" pitchFamily="18" charset="0"/>
              </a:rPr>
              <a:t>                                                       </a:t>
            </a:r>
            <a:r>
              <a:rPr lang="az-Cyrl-AZ" sz="1400" i="1" dirty="0">
                <a:latin typeface="Bookman Old Style" panose="02050604050505020204" pitchFamily="18" charset="0"/>
              </a:rPr>
              <a:t>п</a:t>
            </a:r>
            <a:r>
              <a:rPr lang="az-Cyrl-AZ" sz="1400" i="1" dirty="0" smtClean="0">
                <a:latin typeface="Bookman Old Style" panose="02050604050505020204" pitchFamily="18" charset="0"/>
              </a:rPr>
              <a:t>очаткової школи </a:t>
            </a:r>
            <a:r>
              <a:rPr lang="pl-PL" sz="1400" i="1" dirty="0">
                <a:latin typeface="Bookman Old Style" panose="02050604050505020204" pitchFamily="18" charset="0"/>
              </a:rPr>
              <a:t>N</a:t>
            </a:r>
            <a:r>
              <a:rPr lang="uk-UA" sz="1400" i="1" dirty="0">
                <a:latin typeface="Bookman Old Style" panose="02050604050505020204" pitchFamily="18" charset="0"/>
              </a:rPr>
              <a:t>_</a:t>
            </a:r>
            <a:r>
              <a:rPr lang="pl-PL" sz="1400" i="1" dirty="0">
                <a:latin typeface="Bookman Old Style" panose="02050604050505020204" pitchFamily="18" charset="0"/>
              </a:rPr>
              <a:t>2 </a:t>
            </a:r>
          </a:p>
          <a:p>
            <a:pPr marL="0" indent="0">
              <a:buNone/>
            </a:pPr>
            <a:r>
              <a:rPr lang="pl-PL" sz="1400" i="1" dirty="0">
                <a:latin typeface="Bookman Old Style" panose="02050604050505020204" pitchFamily="18" charset="0"/>
              </a:rPr>
              <a:t>                                                                       </a:t>
            </a:r>
            <a:r>
              <a:rPr lang="az-Cyrl-AZ" sz="1400" i="1" dirty="0">
                <a:latin typeface="Bookman Old Style" panose="02050604050505020204" pitchFamily="18" charset="0"/>
              </a:rPr>
              <a:t>у</a:t>
            </a:r>
            <a:r>
              <a:rPr lang="az-Cyrl-AZ" sz="1400" i="1" dirty="0" smtClean="0">
                <a:latin typeface="Bookman Old Style" panose="02050604050505020204" pitchFamily="18" charset="0"/>
              </a:rPr>
              <a:t> </a:t>
            </a:r>
            <a:r>
              <a:rPr lang="az-Cyrl-AZ" sz="1400" i="1" dirty="0">
                <a:latin typeface="Bookman Old Style" panose="02050604050505020204" pitchFamily="18" charset="0"/>
              </a:rPr>
              <a:t>місті </a:t>
            </a:r>
            <a:r>
              <a:rPr lang="az-Cyrl-AZ" sz="1400" i="1" dirty="0" smtClean="0">
                <a:latin typeface="Bookman Old Style" panose="02050604050505020204" pitchFamily="18" charset="0"/>
              </a:rPr>
              <a:t>Вронкі</a:t>
            </a:r>
            <a:endParaRPr lang="pl-PL" sz="1400" i="1" dirty="0">
              <a:latin typeface="Bookman Old Style" panose="020506040505050202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BD00-4500-4646-BB93-8C141378E9E3}" type="slidenum">
              <a:rPr lang="pl-PL" smtClean="0"/>
              <a:t>2</a:t>
            </a:fld>
            <a:endParaRPr lang="pl-PL" dirty="0"/>
          </a:p>
        </p:txBody>
      </p:sp>
      <p:pic>
        <p:nvPicPr>
          <p:cNvPr id="7" name="Obraz 6" descr="C:\Users\hp\Downloads\motylki_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64" y="1475657"/>
            <a:ext cx="762000" cy="433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:\Users\hp\Downloads\motylki_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865" y="6659951"/>
            <a:ext cx="762000" cy="433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29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4664" y="539552"/>
            <a:ext cx="6172200" cy="2592288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az-Cyrl-AZ" sz="1800" b="1" dirty="0" smtClean="0">
                <a:latin typeface="Bookman Old Style" panose="02050604050505020204" pitchFamily="18" charset="0"/>
              </a:rPr>
              <a:t>Впиши </a:t>
            </a:r>
            <a:r>
              <a:rPr lang="az-Cyrl-AZ" sz="1800" b="1" dirty="0">
                <a:latin typeface="Bookman Old Style" panose="02050604050505020204" pitchFamily="18" charset="0"/>
              </a:rPr>
              <a:t>свої дані тут:</a:t>
            </a:r>
            <a:br>
              <a:rPr lang="az-Cyrl-AZ" sz="1800" b="1" dirty="0">
                <a:latin typeface="Bookman Old Style" panose="02050604050505020204" pitchFamily="18" charset="0"/>
              </a:rPr>
            </a:br>
            <a:r>
              <a:rPr lang="az-Cyrl-AZ" sz="1800" b="1" dirty="0">
                <a:latin typeface="Bookman Old Style" panose="02050604050505020204" pitchFamily="18" charset="0"/>
              </a:rPr>
              <a:t>Ім'я</a:t>
            </a:r>
            <a:r>
              <a:rPr lang="pl-PL" sz="1800" b="1" dirty="0">
                <a:latin typeface="Bookman Old Style" panose="02050604050505020204" pitchFamily="18" charset="0"/>
              </a:rPr>
              <a:t> </a:t>
            </a:r>
            <a:r>
              <a:rPr lang="az-Cyrl-AZ" sz="1800" dirty="0">
                <a:latin typeface="Bookman Old Style" panose="02050604050505020204" pitchFamily="18" charset="0"/>
              </a:rPr>
              <a:t>..............................................................................</a:t>
            </a:r>
            <a:r>
              <a:rPr lang="az-Cyrl-AZ" sz="1800" b="1" dirty="0">
                <a:latin typeface="Bookman Old Style" panose="02050604050505020204" pitchFamily="18" charset="0"/>
              </a:rPr>
              <a:t/>
            </a:r>
            <a:br>
              <a:rPr lang="az-Cyrl-AZ" sz="1800" b="1" dirty="0">
                <a:latin typeface="Bookman Old Style" panose="02050604050505020204" pitchFamily="18" charset="0"/>
              </a:rPr>
            </a:br>
            <a:r>
              <a:rPr lang="az-Cyrl-AZ" sz="1800" b="1" dirty="0" smtClean="0">
                <a:latin typeface="Bookman Old Style" panose="02050604050505020204" pitchFamily="18" charset="0"/>
              </a:rPr>
              <a:t>П</a:t>
            </a:r>
            <a:r>
              <a:rPr lang="uk-UA" sz="1800" b="1" dirty="0" err="1" smtClean="0">
                <a:latin typeface="Bookman Old Style" panose="02050604050505020204" pitchFamily="18" charset="0"/>
              </a:rPr>
              <a:t>різвище</a:t>
            </a:r>
            <a:r>
              <a:rPr lang="az-Cyrl-AZ" sz="1800" dirty="0" smtClean="0">
                <a:latin typeface="Bookman Old Style" panose="02050604050505020204" pitchFamily="18" charset="0"/>
              </a:rPr>
              <a:t>.....................................................................</a:t>
            </a:r>
            <a:r>
              <a:rPr lang="pl-PL" sz="1800" dirty="0">
                <a:latin typeface="Bookman Old Style" panose="02050604050505020204" pitchFamily="18" charset="0"/>
              </a:rPr>
              <a:t>......</a:t>
            </a:r>
            <a:r>
              <a:rPr lang="az-Cyrl-AZ" sz="1800" b="1" dirty="0">
                <a:latin typeface="Bookman Old Style" panose="02050604050505020204" pitchFamily="18" charset="0"/>
              </a:rPr>
              <a:t/>
            </a:r>
            <a:br>
              <a:rPr lang="az-Cyrl-AZ" sz="1800" b="1" dirty="0">
                <a:latin typeface="Bookman Old Style" panose="02050604050505020204" pitchFamily="18" charset="0"/>
              </a:rPr>
            </a:br>
            <a:r>
              <a:rPr lang="az-Cyrl-AZ" sz="1800" b="1" dirty="0">
                <a:latin typeface="Bookman Old Style" panose="02050604050505020204" pitchFamily="18" charset="0"/>
              </a:rPr>
              <a:t>Клас</a:t>
            </a:r>
            <a:r>
              <a:rPr lang="pl-PL" sz="1800" b="1" dirty="0">
                <a:latin typeface="Bookman Old Style" panose="02050604050505020204" pitchFamily="18" charset="0"/>
              </a:rPr>
              <a:t> </a:t>
            </a:r>
            <a:r>
              <a:rPr lang="az-Cyrl-AZ" sz="1800" dirty="0">
                <a:latin typeface="Bookman Old Style" panose="02050604050505020204" pitchFamily="18" charset="0"/>
              </a:rPr>
              <a:t>............................................................................</a:t>
            </a:r>
            <a:br>
              <a:rPr lang="az-Cyrl-AZ" sz="1800" dirty="0">
                <a:latin typeface="Bookman Old Style" panose="02050604050505020204" pitchFamily="18" charset="0"/>
              </a:rPr>
            </a:br>
            <a:r>
              <a:rPr lang="uk-UA" sz="1800" b="1" dirty="0" smtClean="0">
                <a:latin typeface="Bookman Old Style" panose="02050604050505020204" pitchFamily="18" charset="0"/>
              </a:rPr>
              <a:t>Класний керівник</a:t>
            </a:r>
            <a:r>
              <a:rPr lang="pl-PL" sz="1800" dirty="0" smtClean="0">
                <a:latin typeface="Bookman Old Style" panose="02050604050505020204" pitchFamily="18" charset="0"/>
              </a:rPr>
              <a:t>…………………………………………………</a:t>
            </a:r>
            <a:r>
              <a:rPr lang="pl-PL" sz="1800" b="1" dirty="0">
                <a:latin typeface="Bookman Old Style" panose="02050604050505020204" pitchFamily="18" charset="0"/>
              </a:rPr>
              <a:t/>
            </a:r>
            <a:br>
              <a:rPr lang="pl-PL" sz="1800" b="1" dirty="0">
                <a:latin typeface="Bookman Old Style" panose="02050604050505020204" pitchFamily="18" charset="0"/>
              </a:rPr>
            </a:br>
            <a:endParaRPr lang="pl-PL" sz="1800" b="1" dirty="0">
              <a:latin typeface="Bookman Old Style" panose="02050604050505020204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1061500" y="2771800"/>
            <a:ext cx="4578044" cy="504056"/>
          </a:xfrm>
        </p:spPr>
        <p:txBody>
          <a:bodyPr>
            <a:normAutofit/>
          </a:bodyPr>
          <a:lstStyle/>
          <a:p>
            <a:pPr algn="ctr"/>
            <a:r>
              <a:rPr lang="az-Cyrl-AZ" sz="1800" dirty="0" smtClean="0">
                <a:latin typeface="Bookman Old Style" panose="02050604050505020204" pitchFamily="18" charset="0"/>
              </a:rPr>
              <a:t>Контактна </a:t>
            </a:r>
            <a:r>
              <a:rPr lang="az-Cyrl-AZ" sz="1800" dirty="0">
                <a:latin typeface="Bookman Old Style" panose="02050604050505020204" pitchFamily="18" charset="0"/>
              </a:rPr>
              <a:t>інформація школи</a:t>
            </a:r>
            <a:endParaRPr lang="pl-PL" sz="1800" dirty="0">
              <a:latin typeface="Bookman Old Style" panose="02050604050505020204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1268761" y="3492391"/>
            <a:ext cx="4608512" cy="44245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l-PL" sz="1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200" dirty="0">
              <a:latin typeface="Bookman Old Style" panose="020506040505050202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1500" dirty="0">
                <a:latin typeface="Bookman Old Style" panose="02050604050505020204" pitchFamily="18" charset="0"/>
              </a:rPr>
              <a:t>Szkoła Podstawowa Nr 2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1500" dirty="0">
                <a:latin typeface="Bookman Old Style" panose="02050604050505020204" pitchFamily="18" charset="0"/>
              </a:rPr>
              <a:t>im. Kornela Makuszyńskiego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1500" dirty="0">
                <a:latin typeface="Bookman Old Style" panose="02050604050505020204" pitchFamily="18" charset="0"/>
              </a:rPr>
              <a:t>64-510 Wronki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1500" dirty="0">
                <a:latin typeface="Bookman Old Style" panose="02050604050505020204" pitchFamily="18" charset="0"/>
              </a:rPr>
              <a:t> ul. Poznańska 46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500" dirty="0">
                <a:latin typeface="Bookman Old Style" panose="020506040505050202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500" dirty="0">
                <a:latin typeface="Bookman Old Style" panose="02050604050505020204" pitchFamily="18" charset="0"/>
              </a:rPr>
              <a:t>   tel. 67 2540313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500" dirty="0">
                <a:latin typeface="Bookman Old Style" panose="02050604050505020204" pitchFamily="18" charset="0"/>
              </a:rPr>
              <a:t>   e-mail:  sekretariat@sp2wronki.pl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500" dirty="0">
                <a:latin typeface="Bookman Old Style" panose="02050604050505020204" pitchFamily="18" charset="0"/>
              </a:rPr>
              <a:t>   </a:t>
            </a:r>
            <a:r>
              <a:rPr lang="pl-PL" sz="1500" dirty="0">
                <a:latin typeface="Bookman Old Style" panose="02050604050505020204" pitchFamily="18" charset="0"/>
                <a:hlinkClick r:id="rId3"/>
              </a:rPr>
              <a:t>http://www.sp2wronki.pl</a:t>
            </a:r>
            <a:endParaRPr lang="pl-PL" sz="15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15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500" dirty="0">
                <a:latin typeface="Bookman Old Style" panose="02050604050505020204" pitchFamily="18" charset="0"/>
              </a:rPr>
              <a:t>   </a:t>
            </a:r>
            <a:r>
              <a:rPr lang="ru-RU" sz="1500" dirty="0">
                <a:latin typeface="Bookman Old Style" panose="02050604050505020204" pitchFamily="18" charset="0"/>
              </a:rPr>
              <a:t>Секретаріат </a:t>
            </a:r>
            <a:r>
              <a:rPr lang="ru-RU" sz="1500" dirty="0" err="1">
                <a:latin typeface="Bookman Old Style" panose="02050604050505020204" pitchFamily="18" charset="0"/>
              </a:rPr>
              <a:t>школи</a:t>
            </a:r>
            <a:r>
              <a:rPr lang="ru-RU" sz="1500" dirty="0">
                <a:latin typeface="Bookman Old Style" panose="02050604050505020204" pitchFamily="18" charset="0"/>
              </a:rPr>
              <a:t> </a:t>
            </a:r>
            <a:r>
              <a:rPr lang="ru-RU" sz="1500" dirty="0" err="1" smtClean="0">
                <a:latin typeface="Bookman Old Style" panose="02050604050505020204" pitchFamily="18" charset="0"/>
              </a:rPr>
              <a:t>працює</a:t>
            </a:r>
            <a:r>
              <a:rPr lang="ru-RU" sz="1500" dirty="0" smtClean="0">
                <a:latin typeface="Bookman Old Style" panose="02050604050505020204" pitchFamily="18" charset="0"/>
              </a:rPr>
              <a:t> з </a:t>
            </a:r>
            <a:endParaRPr lang="ru-RU" sz="15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500" dirty="0">
                <a:latin typeface="Bookman Old Style" panose="02050604050505020204" pitchFamily="18" charset="0"/>
              </a:rPr>
              <a:t>   </a:t>
            </a:r>
            <a:r>
              <a:rPr lang="ru-RU" sz="1500" dirty="0" err="1" smtClean="0">
                <a:latin typeface="Bookman Old Style" panose="02050604050505020204" pitchFamily="18" charset="0"/>
              </a:rPr>
              <a:t>понеділка</a:t>
            </a:r>
            <a:r>
              <a:rPr lang="ru-RU" sz="1500" dirty="0" smtClean="0">
                <a:latin typeface="Bookman Old Style" panose="02050604050505020204" pitchFamily="18" charset="0"/>
              </a:rPr>
              <a:t> </a:t>
            </a:r>
            <a:r>
              <a:rPr lang="ru-RU" sz="1500" dirty="0">
                <a:latin typeface="Bookman Old Style" panose="02050604050505020204" pitchFamily="18" charset="0"/>
              </a:rPr>
              <a:t>по п'ятницю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500" dirty="0">
                <a:latin typeface="Bookman Old Style" panose="02050604050505020204" pitchFamily="18" charset="0"/>
              </a:rPr>
              <a:t>   </a:t>
            </a:r>
            <a:r>
              <a:rPr lang="ru-RU" sz="1500" dirty="0" smtClean="0">
                <a:latin typeface="Bookman Old Style" panose="02050604050505020204" pitchFamily="18" charset="0"/>
              </a:rPr>
              <a:t> з 7:30</a:t>
            </a:r>
            <a:r>
              <a:rPr lang="ru-RU" sz="15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500" dirty="0">
                <a:latin typeface="Bookman Old Style" panose="02050604050505020204" pitchFamily="18" charset="0"/>
              </a:rPr>
              <a:t>до</a:t>
            </a:r>
            <a:r>
              <a:rPr lang="ru-RU" sz="15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500" dirty="0" smtClean="0">
                <a:latin typeface="Bookman Old Style" panose="02050604050505020204" pitchFamily="18" charset="0"/>
              </a:rPr>
              <a:t>15:30</a:t>
            </a:r>
            <a:r>
              <a:rPr lang="ru-RU" sz="1500" dirty="0">
                <a:latin typeface="Bookman Old Style" panose="02050604050505020204" pitchFamily="18" charset="0"/>
              </a:rPr>
              <a:t>.</a:t>
            </a:r>
            <a:endParaRPr lang="pl-PL" sz="15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500" dirty="0">
                <a:latin typeface="Bookman Old Style" panose="02050604050505020204" pitchFamily="18" charset="0"/>
              </a:rPr>
              <a:t>   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BD00-4500-4646-BB93-8C141378E9E3}" type="slidenum">
              <a:rPr lang="pl-PL" smtClean="0"/>
              <a:t>3</a:t>
            </a:fld>
            <a:endParaRPr lang="pl-PL" dirty="0"/>
          </a:p>
        </p:txBody>
      </p:sp>
      <p:pic>
        <p:nvPicPr>
          <p:cNvPr id="9" name="Obraz 8" descr="C:\Users\hp\Downloads\motylki_2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76" y="3275857"/>
            <a:ext cx="762000" cy="433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13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5379" y="539552"/>
            <a:ext cx="5829300" cy="5603339"/>
          </a:xfrm>
        </p:spPr>
        <p:txBody>
          <a:bodyPr>
            <a:normAutofit/>
          </a:bodyPr>
          <a:lstStyle/>
          <a:p>
            <a:pPr algn="ctr"/>
            <a:r>
              <a:rPr lang="ru-RU" sz="1800" cap="none" dirty="0">
                <a:latin typeface="Bookman Old Style" panose="02050604050505020204" pitchFamily="18" charset="0"/>
              </a:rPr>
              <a:t>Схема системи освіти в Польщі</a:t>
            </a:r>
            <a:endParaRPr lang="pl-PL" sz="1800" cap="none" dirty="0">
              <a:latin typeface="Bookman Old Style" panose="02050604050505020204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1197" y="6804248"/>
            <a:ext cx="5829300" cy="2016224"/>
          </a:xfrm>
        </p:spPr>
        <p:txBody>
          <a:bodyPr>
            <a:normAutofit fontScale="92500"/>
          </a:bodyPr>
          <a:lstStyle/>
          <a:p>
            <a:pPr algn="ctr"/>
            <a:endParaRPr lang="pl-PL" sz="15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endParaRPr lang="pl-PL" sz="15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az-Cyrl-AZ" sz="13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Обов’язкова шкільна освіта  </a:t>
            </a:r>
            <a:r>
              <a:rPr lang="az-Cyrl-AZ" sz="1300" dirty="0">
                <a:solidFill>
                  <a:schemeClr val="tx1"/>
                </a:solidFill>
                <a:latin typeface="Bookman Old Style" panose="02050604050505020204" pitchFamily="18" charset="0"/>
              </a:rPr>
              <a:t>триває до кінця </a:t>
            </a:r>
            <a:r>
              <a:rPr lang="pl-PL" sz="1300" dirty="0">
                <a:solidFill>
                  <a:schemeClr val="tx1"/>
                </a:solidFill>
                <a:latin typeface="Bookman Old Style" panose="02050604050505020204" pitchFamily="18" charset="0"/>
              </a:rPr>
              <a:t>VIII </a:t>
            </a:r>
            <a:r>
              <a:rPr lang="az-Cyrl-AZ" sz="1300" dirty="0">
                <a:solidFill>
                  <a:schemeClr val="tx1"/>
                </a:solidFill>
                <a:latin typeface="Bookman Old Style" panose="02050604050505020204" pitchFamily="18" charset="0"/>
              </a:rPr>
              <a:t>класу початкової школи, але не </a:t>
            </a:r>
            <a:r>
              <a:rPr lang="az-Cyrl-AZ" sz="13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більше, ніж по досягненню учнем </a:t>
            </a:r>
            <a:r>
              <a:rPr lang="az-Cyrl-AZ" sz="1300" dirty="0">
                <a:solidFill>
                  <a:schemeClr val="tx1"/>
                </a:solidFill>
                <a:latin typeface="Bookman Old Style" panose="02050604050505020204" pitchFamily="18" charset="0"/>
              </a:rPr>
              <a:t>18-річного віку.  </a:t>
            </a:r>
          </a:p>
          <a:p>
            <a:pPr algn="just"/>
            <a:r>
              <a:rPr lang="az-Cyrl-AZ" sz="1300" dirty="0">
                <a:solidFill>
                  <a:schemeClr val="tx1"/>
                </a:solidFill>
                <a:latin typeface="Bookman Old Style" panose="02050604050505020204" pitchFamily="18" charset="0"/>
              </a:rPr>
              <a:t>Навчальний </a:t>
            </a:r>
            <a:r>
              <a:rPr lang="az-Cyrl-AZ" sz="13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рік </a:t>
            </a:r>
            <a:r>
              <a:rPr lang="az-Cyrl-AZ" sz="1300" dirty="0">
                <a:solidFill>
                  <a:schemeClr val="tx1"/>
                </a:solidFill>
                <a:latin typeface="Bookman Old Style" panose="02050604050505020204" pitchFamily="18" charset="0"/>
              </a:rPr>
              <a:t>триває з початку вересня до кінця червня </a:t>
            </a:r>
            <a:r>
              <a:rPr lang="pl-PL" sz="1300" dirty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pl-PL" sz="1300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az-Cyrl-AZ" sz="1300" dirty="0">
                <a:solidFill>
                  <a:schemeClr val="tx1"/>
                </a:solidFill>
                <a:latin typeface="Bookman Old Style" panose="02050604050505020204" pitchFamily="18" charset="0"/>
              </a:rPr>
              <a:t>і ділиться на два </a:t>
            </a:r>
            <a:r>
              <a:rPr lang="az-Cyrl-AZ" sz="13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півріччя. Перше півріччя триває </a:t>
            </a:r>
            <a:r>
              <a:rPr lang="az-Cyrl-AZ" sz="1300" dirty="0">
                <a:solidFill>
                  <a:schemeClr val="tx1"/>
                </a:solidFill>
                <a:latin typeface="Bookman Old Style" panose="02050604050505020204" pitchFamily="18" charset="0"/>
              </a:rPr>
              <a:t>до зимових свят, але не </a:t>
            </a:r>
            <a:r>
              <a:rPr lang="az-Cyrl-AZ" sz="13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довше ніж до 31 </a:t>
            </a:r>
            <a:r>
              <a:rPr lang="az-Cyrl-AZ" sz="1300" dirty="0">
                <a:solidFill>
                  <a:schemeClr val="tx1"/>
                </a:solidFill>
                <a:latin typeface="Bookman Old Style" panose="02050604050505020204" pitchFamily="18" charset="0"/>
              </a:rPr>
              <a:t>січня, </a:t>
            </a:r>
            <a:r>
              <a:rPr lang="az-Cyrl-AZ" sz="13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а друге -  </a:t>
            </a:r>
            <a:r>
              <a:rPr lang="az-Cyrl-AZ" sz="1300" dirty="0">
                <a:solidFill>
                  <a:schemeClr val="tx1"/>
                </a:solidFill>
                <a:latin typeface="Bookman Old Style" panose="02050604050505020204" pitchFamily="18" charset="0"/>
              </a:rPr>
              <a:t>закінчується в червні.</a:t>
            </a:r>
          </a:p>
          <a:p>
            <a:pPr algn="just"/>
            <a:r>
              <a:rPr lang="az-Cyrl-AZ" sz="13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Канікули бувають:  зимою, між двома півріччями, а також влітку, з липня по серпень включно.</a:t>
            </a:r>
            <a:endParaRPr lang="pl-PL" sz="13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endParaRPr lang="pl-PL" sz="25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BD00-4500-4646-BB93-8C141378E9E3}" type="slidenum">
              <a:rPr lang="pl-PL" smtClean="0"/>
              <a:t>4</a:t>
            </a:fld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065902"/>
              </p:ext>
            </p:extLst>
          </p:nvPr>
        </p:nvGraphicFramePr>
        <p:xfrm>
          <a:off x="692697" y="1331640"/>
          <a:ext cx="5672708" cy="4902645"/>
        </p:xfrm>
        <a:graphic>
          <a:graphicData uri="http://schemas.openxmlformats.org/drawingml/2006/table">
            <a:tbl>
              <a:tblPr firstRow="1" firstCol="1" bandRow="1"/>
              <a:tblGrid>
                <a:gridCol w="194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5483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12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ДИТЯЧИЙ САДОК</a:t>
                      </a:r>
                      <a:r>
                        <a:rPr lang="pl-PL" sz="12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                                </a:t>
                      </a:r>
                      <a:r>
                        <a:rPr lang="pl-PL" sz="11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1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підготовка до шкільної освіти)</a:t>
                      </a:r>
                      <a:endParaRPr lang="pl-PL" sz="11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98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90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aseline="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az-Cyrl-AZ" sz="1200" baseline="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ПОЧАТКОВА ШКОЛА</a:t>
                      </a:r>
                      <a:r>
                        <a:rPr lang="pl-PL" sz="1200" baseline="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pl-PL" sz="12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az-Cyrl-AZ" sz="12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(8 років науки)</a:t>
                      </a:r>
                      <a:r>
                        <a:rPr lang="pl-PL" sz="12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pl-PL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39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2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ЗАГАЛЬНООСВІТНІЙ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ЛІЦЕЙ  </a:t>
                      </a:r>
                      <a:endParaRPr lang="pl-PL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(4 роки навчання)</a:t>
                      </a:r>
                      <a:endParaRPr lang="pl-PL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12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ТЕХНІКУМ</a:t>
                      </a:r>
                      <a:endParaRPr lang="pl-PL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( 5 </a:t>
                      </a:r>
                      <a:r>
                        <a:rPr lang="az-Cyrl-AZ" sz="12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років навчання)</a:t>
                      </a:r>
                      <a:endParaRPr lang="pl-PL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 ГАЛУЗЕВА ШКОЛА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І </a:t>
                      </a:r>
                      <a:r>
                        <a:rPr lang="ru-RU" sz="1200" dirty="0" err="1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ступені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(3 роки </a:t>
                      </a:r>
                      <a:r>
                        <a:rPr lang="ru-RU" sz="1200" dirty="0" err="1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навчання</a:t>
                      </a: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)</a:t>
                      </a:r>
                      <a:endParaRPr lang="pl-PL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2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ГАЛУЗЕВА</a:t>
                      </a:r>
                      <a:r>
                        <a:rPr lang="ru-RU" sz="1200" baseline="0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 ШКОЛА</a:t>
                      </a:r>
                      <a:r>
                        <a:rPr lang="ru-RU" sz="1200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  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en-US" sz="1200" baseline="0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ступені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(2 роки навчання)</a:t>
                      </a:r>
                      <a:endParaRPr lang="pl-PL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1200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ПОЛІЦЕАЛЬНА </a:t>
                      </a:r>
                      <a:r>
                        <a:rPr lang="az-Cyrl-AZ" sz="12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ШКОЛА</a:t>
                      </a:r>
                      <a:endParaRPr lang="pl-PL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1200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ПОЛІЦЕАЛЬНА ШКОЛА</a:t>
                      </a:r>
                      <a:endParaRPr lang="pl-PL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65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Cyrl-AZ" sz="1200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Матура</a:t>
                      </a:r>
                      <a:endParaRPr lang="pl-PL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67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ВИЩА</a:t>
                      </a:r>
                      <a:r>
                        <a:rPr lang="ru-RU" sz="1200" baseline="0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 ОСВ</a:t>
                      </a:r>
                      <a:r>
                        <a:rPr lang="uk-UA" sz="1200" baseline="0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ІТА</a:t>
                      </a:r>
                      <a:endParaRPr lang="pl-PL" sz="1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Strzałka w dół 4"/>
          <p:cNvSpPr/>
          <p:nvPr/>
        </p:nvSpPr>
        <p:spPr>
          <a:xfrm>
            <a:off x="3212976" y="1763688"/>
            <a:ext cx="44450" cy="190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sp>
        <p:nvSpPr>
          <p:cNvPr id="6" name="Strzałka w dół 5"/>
          <p:cNvSpPr/>
          <p:nvPr/>
        </p:nvSpPr>
        <p:spPr>
          <a:xfrm>
            <a:off x="764705" y="3851920"/>
            <a:ext cx="46037" cy="15430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sp>
        <p:nvSpPr>
          <p:cNvPr id="7" name="Strzałka w dół 6"/>
          <p:cNvSpPr/>
          <p:nvPr/>
        </p:nvSpPr>
        <p:spPr>
          <a:xfrm>
            <a:off x="4221089" y="3866929"/>
            <a:ext cx="46037" cy="15430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sp>
        <p:nvSpPr>
          <p:cNvPr id="8" name="Strzałka w dół 7"/>
          <p:cNvSpPr/>
          <p:nvPr/>
        </p:nvSpPr>
        <p:spPr>
          <a:xfrm>
            <a:off x="2532191" y="5580112"/>
            <a:ext cx="46037" cy="4381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sp>
        <p:nvSpPr>
          <p:cNvPr id="9" name="Strzałka w dół 8"/>
          <p:cNvSpPr/>
          <p:nvPr/>
        </p:nvSpPr>
        <p:spPr>
          <a:xfrm>
            <a:off x="1805015" y="2499669"/>
            <a:ext cx="44450" cy="352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sp>
        <p:nvSpPr>
          <p:cNvPr id="10" name="Strzałka w dół 9"/>
          <p:cNvSpPr/>
          <p:nvPr/>
        </p:nvSpPr>
        <p:spPr>
          <a:xfrm>
            <a:off x="3720806" y="2470262"/>
            <a:ext cx="46037" cy="352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sp>
        <p:nvSpPr>
          <p:cNvPr id="11" name="Strzałka w dół 10"/>
          <p:cNvSpPr/>
          <p:nvPr/>
        </p:nvSpPr>
        <p:spPr>
          <a:xfrm>
            <a:off x="5373216" y="2510993"/>
            <a:ext cx="44450" cy="352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28651" y="238755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5" name="Picture 13" descr="C:\Users\hp\Downloads\motylek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267" y="2023388"/>
            <a:ext cx="474616" cy="37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389392"/>
          </a:xfrm>
        </p:spPr>
        <p:txBody>
          <a:bodyPr>
            <a:normAutofit/>
          </a:bodyPr>
          <a:lstStyle/>
          <a:p>
            <a:pPr algn="just"/>
            <a:r>
              <a:rPr lang="pl-PL" sz="1800" b="1" dirty="0">
                <a:latin typeface="Bookman Old Style" panose="02050604050505020204" pitchFamily="18" charset="0"/>
              </a:rPr>
              <a:t>          </a:t>
            </a:r>
            <a:r>
              <a:rPr lang="az-Cyrl-AZ" sz="1800" b="1" dirty="0">
                <a:latin typeface="Bookman Old Style" panose="02050604050505020204" pitchFamily="18" charset="0"/>
              </a:rPr>
              <a:t>Календар навчального року</a:t>
            </a:r>
            <a:endParaRPr lang="pl-PL" sz="18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1218"/>
              </p:ext>
            </p:extLst>
          </p:nvPr>
        </p:nvGraphicFramePr>
        <p:xfrm>
          <a:off x="764705" y="1214969"/>
          <a:ext cx="5472610" cy="722627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accent1"/>
                  </a:outerShdw>
                </a:effectLst>
                <a:tableStyleId>{8799B23B-EC83-4686-B30A-512413B5E67A}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4784">
                <a:tc gridSpan="2">
                  <a:txBody>
                    <a:bodyPr/>
                    <a:lstStyle/>
                    <a:p>
                      <a:endParaRPr lang="pl-PL" sz="1200" b="0" dirty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Протягом навчального року у нас також є вихідні дні і свята, коли немає звичайних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уроків,  </a:t>
                      </a:r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або коли ми не відвідуємо школу.</a:t>
                      </a:r>
                    </a:p>
                    <a:p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Зазвичай ми </a:t>
                      </a:r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йдемо в школу з понеділка по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п'ятницю </a:t>
                      </a:r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і проводимо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вихідні</a:t>
                      </a:r>
                      <a:r>
                        <a:rPr lang="az-Cyrl-AZ" sz="1200" b="0" baseline="0" dirty="0" smtClean="0">
                          <a:latin typeface="Bookman Old Style" panose="02050604050505020204" pitchFamily="18" charset="0"/>
                        </a:rPr>
                        <a:t> суботу та неділю, а також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 свята, вдома - з </a:t>
                      </a:r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сім'єю або друзями.</a:t>
                      </a:r>
                      <a:endParaRPr lang="pl-PL" sz="1200" b="0" dirty="0">
                        <a:latin typeface="Bookman Old Style" panose="02050604050505020204" pitchFamily="18" charset="0"/>
                      </a:endParaRPr>
                    </a:p>
                  </a:txBody>
                  <a:tcPr marL="186233" marR="186233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3">
                <a:tc>
                  <a:txBody>
                    <a:bodyPr/>
                    <a:lstStyle/>
                    <a:p>
                      <a:pPr algn="ctr"/>
                      <a:endParaRPr lang="pl-PL" sz="1500" b="1" dirty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az-Cyrl-AZ" sz="1500" b="1" dirty="0">
                          <a:latin typeface="Bookman Old Style" panose="02050604050505020204" pitchFamily="18" charset="0"/>
                        </a:rPr>
                        <a:t>Місяць</a:t>
                      </a:r>
                      <a:endParaRPr lang="pl-PL" sz="1500" b="1" dirty="0">
                        <a:latin typeface="Bookman Old Style" panose="02050604050505020204" pitchFamily="18" charset="0"/>
                      </a:endParaRPr>
                    </a:p>
                  </a:txBody>
                  <a:tcPr marL="186233" marR="18623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500" b="1" dirty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az-Cyrl-AZ" sz="1500" b="1" dirty="0"/>
                        <a:t>Свята</a:t>
                      </a:r>
                      <a:r>
                        <a:rPr lang="pl-PL" sz="1500" b="1" dirty="0"/>
                        <a:t>/</a:t>
                      </a:r>
                      <a:r>
                        <a:rPr lang="az-Cyrl-AZ" sz="1200" b="1" dirty="0"/>
                        <a:t>ВИХІДНІ</a:t>
                      </a:r>
                      <a:endParaRPr lang="pl-PL" sz="1200" b="1" dirty="0"/>
                    </a:p>
                  </a:txBody>
                  <a:tcPr marL="186233" marR="18623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371">
                <a:tc>
                  <a:txBody>
                    <a:bodyPr/>
                    <a:lstStyle/>
                    <a:p>
                      <a:pPr algn="l"/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вересень (9)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 marL="186233" marR="1862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200" dirty="0">
                          <a:latin typeface="Bookman Old Style" panose="02050604050505020204" pitchFamily="18" charset="0"/>
                        </a:rPr>
                        <a:t>1.09. 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Початок шкільного року</a:t>
                      </a:r>
                    </a:p>
                    <a:p>
                      <a:pPr algn="just"/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 marL="186233" marR="1862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623">
                <a:tc>
                  <a:txBody>
                    <a:bodyPr/>
                    <a:lstStyle/>
                    <a:p>
                      <a:pPr algn="l"/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жовтень (10)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 marL="186233" marR="18623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Bookman Old Style" panose="02050604050505020204" pitchFamily="18" charset="0"/>
                        </a:rPr>
                        <a:t>14.10. </a:t>
                      </a:r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День національної </a:t>
                      </a:r>
                      <a:r>
                        <a:rPr lang="az-Cyrl-AZ" sz="1200" dirty="0" smtClean="0">
                          <a:latin typeface="Bookman Old Style" panose="02050604050505020204" pitchFamily="18" charset="0"/>
                        </a:rPr>
                        <a:t>освіти 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 marL="186233" marR="18623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371">
                <a:tc>
                  <a:txBody>
                    <a:bodyPr/>
                    <a:lstStyle/>
                    <a:p>
                      <a:pPr algn="l"/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листопад (11)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 marL="186233" marR="186233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Bookman Old Style" panose="02050604050505020204" pitchFamily="18" charset="0"/>
                        </a:rPr>
                        <a:t>1.11. </a:t>
                      </a:r>
                      <a:r>
                        <a:rPr lang="uk-UA" sz="1200" dirty="0" smtClean="0">
                          <a:latin typeface="Bookman Old Style" panose="02050604050505020204" pitchFamily="18" charset="0"/>
                        </a:rPr>
                        <a:t>Свято у</a:t>
                      </a:r>
                      <a:r>
                        <a:rPr lang="az-Cyrl-AZ" sz="1200" dirty="0" smtClean="0">
                          <a:latin typeface="Bookman Old Style" panose="02050604050505020204" pitchFamily="18" charset="0"/>
                        </a:rPr>
                        <a:t>сіх </a:t>
                      </a:r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Святих (вихідний)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pl-PL" sz="1200" baseline="0" dirty="0">
                          <a:latin typeface="Bookman Old Style" panose="02050604050505020204" pitchFamily="18" charset="0"/>
                        </a:rPr>
                        <a:t>11.11. </a:t>
                      </a:r>
                      <a:r>
                        <a:rPr lang="az-Cyrl-AZ" sz="1200" baseline="0" dirty="0">
                          <a:latin typeface="Bookman Old Style" panose="02050604050505020204" pitchFamily="18" charset="0"/>
                        </a:rPr>
                        <a:t>День незалежності (вихідний)</a:t>
                      </a:r>
                      <a:endParaRPr lang="pl-PL" sz="1100" dirty="0">
                        <a:latin typeface="Bookman Old Style" panose="02050604050505020204" pitchFamily="18" charset="0"/>
                      </a:endParaRPr>
                    </a:p>
                  </a:txBody>
                  <a:tcPr marL="186233" marR="1862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371">
                <a:tc>
                  <a:txBody>
                    <a:bodyPr/>
                    <a:lstStyle/>
                    <a:p>
                      <a:pPr algn="l"/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грудень (12)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 marL="186233" marR="18623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Bookman Old Style" panose="02050604050505020204" pitchFamily="18" charset="0"/>
                        </a:rPr>
                        <a:t>23.12 – 01.01. </a:t>
                      </a:r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Святкові канікули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pl-PL" sz="1200" dirty="0">
                          <a:latin typeface="Bookman Old Style" panose="02050604050505020204" pitchFamily="18" charset="0"/>
                        </a:rPr>
                        <a:t>24. - 26.12.</a:t>
                      </a:r>
                      <a:r>
                        <a:rPr lang="pl-PL" sz="1200" baseline="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Різдвяні свята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 marL="186233" marR="18623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371">
                <a:tc>
                  <a:txBody>
                    <a:bodyPr/>
                    <a:lstStyle/>
                    <a:p>
                      <a:pPr algn="l"/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січень (1)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 marL="186233" marR="186233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Bookman Old Style" panose="02050604050505020204" pitchFamily="18" charset="0"/>
                        </a:rPr>
                        <a:t>1.01    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Новий рік (вихідний)</a:t>
                      </a:r>
                    </a:p>
                    <a:p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6.01. </a:t>
                      </a:r>
                      <a:r>
                        <a:rPr lang="pl-PL" sz="1200" dirty="0">
                          <a:latin typeface="Bookman Old Style" panose="02050604050505020204" pitchFamily="18" charset="0"/>
                        </a:rPr>
                        <a:t>  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Свято Трьох Королів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 marL="186233" marR="18623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371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січень(</a:t>
                      </a:r>
                      <a:r>
                        <a:rPr lang="pl-PL" sz="1200" dirty="0">
                          <a:latin typeface="Bookman Old Style" panose="02050604050505020204" pitchFamily="18" charset="0"/>
                        </a:rPr>
                        <a:t>1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) 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  <a:p>
                      <a:pPr algn="l"/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або лютий (2)</a:t>
                      </a:r>
                      <a:endParaRPr lang="pl-PL" sz="1100" dirty="0">
                        <a:latin typeface="Bookman Old Style" panose="02050604050505020204" pitchFamily="18" charset="0"/>
                      </a:endParaRPr>
                    </a:p>
                  </a:txBody>
                  <a:tcPr marL="186233" marR="18623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Зимові канікули – </a:t>
                      </a:r>
                      <a:r>
                        <a:rPr lang="ru-RU" sz="1200" b="1" dirty="0">
                          <a:latin typeface="Bookman Old Style" panose="02050604050505020204" pitchFamily="18" charset="0"/>
                        </a:rPr>
                        <a:t>2 тижні 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(</a:t>
                      </a:r>
                      <a:r>
                        <a:rPr lang="ru-RU" sz="1200" dirty="0" err="1">
                          <a:latin typeface="Bookman Old Style" panose="02050604050505020204" pitchFamily="18" charset="0"/>
                        </a:rPr>
                        <a:t>згідно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постанов</a:t>
                      </a:r>
                      <a:r>
                        <a:rPr lang="ru-RU" sz="1200" baseline="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Міністерства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національної освіти)</a:t>
                      </a:r>
                      <a:endParaRPr lang="pl-PL" sz="1100" dirty="0">
                        <a:latin typeface="Bookman Old Style" panose="02050604050505020204" pitchFamily="18" charset="0"/>
                      </a:endParaRPr>
                    </a:p>
                  </a:txBody>
                  <a:tcPr marL="186233" marR="18623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371">
                <a:tc>
                  <a:txBody>
                    <a:bodyPr/>
                    <a:lstStyle/>
                    <a:p>
                      <a:pPr algn="l"/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березень (3)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 marL="186233" marR="186233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Великодні свята – канікули – 6 днів</a:t>
                      </a:r>
                    </a:p>
                    <a:p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(у березні чи квітні)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 marL="186233" marR="18623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623">
                <a:tc>
                  <a:txBody>
                    <a:bodyPr/>
                    <a:lstStyle/>
                    <a:p>
                      <a:pPr algn="l"/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квітень (4)</a:t>
                      </a:r>
                    </a:p>
                  </a:txBody>
                  <a:tcPr marL="186233" marR="186233"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 marL="186233" marR="18623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4371">
                <a:tc>
                  <a:txBody>
                    <a:bodyPr/>
                    <a:lstStyle/>
                    <a:p>
                      <a:pPr algn="l"/>
                      <a:endParaRPr lang="pl-PL" sz="1200" dirty="0">
                        <a:latin typeface="Bookman Old Style" panose="02050604050505020204" pitchFamily="18" charset="0"/>
                      </a:endParaRPr>
                    </a:p>
                    <a:p>
                      <a:pPr algn="l"/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травень</a:t>
                      </a:r>
                      <a:r>
                        <a:rPr lang="pl-PL" sz="1200" dirty="0">
                          <a:latin typeface="Bookman Old Style" panose="02050604050505020204" pitchFamily="18" charset="0"/>
                        </a:rPr>
                        <a:t>  (5)</a:t>
                      </a:r>
                    </a:p>
                  </a:txBody>
                  <a:tcPr marL="186233" marR="186233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Bookman Old Style" panose="02050604050505020204" pitchFamily="18" charset="0"/>
                        </a:rPr>
                        <a:t>1.05. 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Свято трудящих</a:t>
                      </a:r>
                    </a:p>
                    <a:p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3.05. День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Конституції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 marL="186233" marR="18623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4371">
                <a:tc>
                  <a:txBody>
                    <a:bodyPr/>
                    <a:lstStyle/>
                    <a:p>
                      <a:pPr algn="l"/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червень (6)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 marL="186233" marR="18623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Закінчення шкільного року</a:t>
                      </a:r>
                    </a:p>
                    <a:p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(останній тиждень червня)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 marL="186233" marR="18623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623">
                <a:tc>
                  <a:txBody>
                    <a:bodyPr/>
                    <a:lstStyle/>
                    <a:p>
                      <a:pPr algn="l"/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липень (7) 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  <a:p>
                      <a:pPr algn="l"/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серпень (8)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 marL="186233" marR="186233"/>
                </a:tc>
                <a:tc>
                  <a:txBody>
                    <a:bodyPr/>
                    <a:lstStyle/>
                    <a:p>
                      <a:r>
                        <a:rPr lang="az-Cyrl-AZ" sz="1200" dirty="0">
                          <a:latin typeface="Bookman Old Style" panose="02050604050505020204" pitchFamily="18" charset="0"/>
                        </a:rPr>
                        <a:t>Канікули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 marL="186233" marR="18623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4371">
                <a:tc grid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П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ро </a:t>
                      </a:r>
                      <a:r>
                        <a:rPr lang="ru-RU" sz="1200" dirty="0" err="1">
                          <a:latin typeface="Bookman Old Style" panose="02050604050505020204" pitchFamily="18" charset="0"/>
                        </a:rPr>
                        <a:t>додаткові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вихідні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або святкові </a:t>
                      </a:r>
                      <a:r>
                        <a:rPr lang="ru-RU" sz="1200" dirty="0" err="1">
                          <a:latin typeface="Bookman Old Style" panose="02050604050505020204" pitchFamily="18" charset="0"/>
                        </a:rPr>
                        <a:t>дні</a:t>
                      </a:r>
                      <a:r>
                        <a:rPr lang="ru-RU" sz="12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дізнаєшся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від</a:t>
                      </a:r>
                      <a:r>
                        <a:rPr lang="ru-RU" sz="120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Bookman Old Style" panose="02050604050505020204" pitchFamily="18" charset="0"/>
                        </a:rPr>
                        <a:t>класного</a:t>
                      </a:r>
                      <a:r>
                        <a:rPr lang="ru-RU" sz="1200" baseline="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Bookman Old Style" panose="02050604050505020204" pitchFamily="18" charset="0"/>
                        </a:rPr>
                        <a:t>керівника</a:t>
                      </a:r>
                      <a:endParaRPr lang="pl-PL" sz="1200" dirty="0">
                        <a:latin typeface="Bookman Old Style" panose="02050604050505020204" pitchFamily="18" charset="0"/>
                      </a:endParaRPr>
                    </a:p>
                  </a:txBody>
                  <a:tcPr marL="186233" marR="186233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sz="1050" dirty="0">
                        <a:latin typeface="Bookman Old Style" panose="02050604050505020204" pitchFamily="18" charset="0"/>
                      </a:endParaRPr>
                    </a:p>
                  </a:txBody>
                  <a:tcPr marL="186233" marR="186233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BD00-4500-4646-BB93-8C141378E9E3}" type="slidenum">
              <a:rPr lang="pl-PL" smtClean="0"/>
              <a:t>5</a:t>
            </a:fld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472" y="251520"/>
            <a:ext cx="136216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2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605416"/>
          </a:xfrm>
        </p:spPr>
        <p:txBody>
          <a:bodyPr>
            <a:normAutofit/>
          </a:bodyPr>
          <a:lstStyle/>
          <a:p>
            <a:pPr algn="l"/>
            <a:r>
              <a:rPr lang="pl-PL" sz="1800" b="1" dirty="0">
                <a:latin typeface="Bookman Old Style" panose="02050604050505020204" pitchFamily="18" charset="0"/>
              </a:rPr>
              <a:t>            </a:t>
            </a:r>
            <a:r>
              <a:rPr lang="az-Cyrl-AZ" sz="1800" b="1" dirty="0">
                <a:latin typeface="Bookman Old Style" panose="02050604050505020204" pitchFamily="18" charset="0"/>
              </a:rPr>
              <a:t>Електронний щоденник</a:t>
            </a:r>
            <a:endParaRPr lang="pl-PL" sz="1800" b="1" dirty="0">
              <a:latin typeface="Bookman Old Style" panose="020506040505050202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4704" y="1115616"/>
            <a:ext cx="5812160" cy="640871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pl-PL" sz="1200" dirty="0"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az-Cyrl-AZ" sz="1200" dirty="0">
                <a:latin typeface="Bookman Old Style" panose="02050604050505020204" pitchFamily="18" charset="0"/>
              </a:rPr>
              <a:t>У нашій школі ми використовуємо електронні щоденники </a:t>
            </a:r>
            <a:r>
              <a:rPr lang="pl-PL" sz="1200" dirty="0">
                <a:latin typeface="Bookman Old Style" panose="02050604050505020204" pitchFamily="18" charset="0"/>
              </a:rPr>
              <a:t>VULCAN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200" dirty="0">
                <a:latin typeface="Bookman Old Style" panose="02050604050505020204" pitchFamily="18" charset="0"/>
              </a:rPr>
              <a:t>UONET</a:t>
            </a:r>
            <a:r>
              <a:rPr lang="az-Cyrl-AZ" sz="1200" dirty="0">
                <a:latin typeface="Bookman Old Style" panose="02050604050505020204" pitchFamily="18" charset="0"/>
              </a:rPr>
              <a:t> +.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az-Cyrl-AZ" sz="1200" dirty="0">
                <a:latin typeface="Bookman Old Style" panose="02050604050505020204" pitchFamily="18" charset="0"/>
              </a:rPr>
              <a:t>Сайт </a:t>
            </a:r>
            <a:r>
              <a:rPr lang="pl-PL" sz="1200" dirty="0">
                <a:latin typeface="Bookman Old Style" panose="02050604050505020204" pitchFamily="18" charset="0"/>
              </a:rPr>
              <a:t>WWW </a:t>
            </a:r>
            <a:r>
              <a:rPr lang="az-Cyrl-AZ" sz="1200" dirty="0">
                <a:latin typeface="Bookman Old Style" panose="02050604050505020204" pitchFamily="18" charset="0"/>
              </a:rPr>
              <a:t>доступний безкоштовно для кожного батька та учня.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az-Cyrl-AZ" sz="1200" dirty="0" smtClean="0">
                <a:latin typeface="Bookman Old Style" panose="02050604050505020204" pitchFamily="18" charset="0"/>
              </a:rPr>
              <a:t>Перше завантаження програми допомагає </a:t>
            </a:r>
            <a:r>
              <a:rPr lang="uk-UA" sz="1200" dirty="0" smtClean="0">
                <a:latin typeface="Bookman Old Style" panose="02050604050505020204" pitchFamily="18" charset="0"/>
              </a:rPr>
              <a:t>здійснити </a:t>
            </a:r>
            <a:r>
              <a:rPr lang="az-Cyrl-AZ" sz="1200" dirty="0" smtClean="0">
                <a:latin typeface="Bookman Old Style" panose="02050604050505020204" pitchFamily="18" charset="0"/>
              </a:rPr>
              <a:t>батькам  </a:t>
            </a:r>
            <a:r>
              <a:rPr lang="az-Cyrl-AZ" sz="1200" dirty="0">
                <a:latin typeface="Bookman Old Style" panose="02050604050505020204" pitchFamily="18" charset="0"/>
              </a:rPr>
              <a:t>працівник секретаріату.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az-Cyrl-AZ" sz="1200" dirty="0">
              <a:latin typeface="Bookman Old Style" panose="020506040505050202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az-Cyrl-AZ" sz="1200" b="1" dirty="0">
                <a:latin typeface="Bookman Old Style" panose="02050604050505020204" pitchFamily="18" charset="0"/>
              </a:rPr>
              <a:t>Електронний </a:t>
            </a:r>
            <a:r>
              <a:rPr lang="az-Cyrl-AZ" sz="1200" b="1" dirty="0" smtClean="0">
                <a:latin typeface="Bookman Old Style" panose="02050604050505020204" pitchFamily="18" charset="0"/>
              </a:rPr>
              <a:t>щоденник – це </a:t>
            </a:r>
            <a:r>
              <a:rPr lang="az-Cyrl-AZ" sz="1200" b="1" dirty="0">
                <a:latin typeface="Bookman Old Style" panose="02050604050505020204" pitchFamily="18" charset="0"/>
              </a:rPr>
              <a:t>основний інструмент комунікації між школою та батьками. Дозволяє швидко:</a:t>
            </a:r>
            <a:endParaRPr lang="pl-PL" sz="1200" b="1" dirty="0">
              <a:latin typeface="Bookman Old Style" panose="020506040505050202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pl-PL" sz="1200" b="1" dirty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Cyrl-AZ" sz="1200" dirty="0" smtClean="0">
                <a:latin typeface="Bookman Old Style" panose="02050604050505020204" pitchFamily="18" charset="0"/>
              </a:rPr>
              <a:t>Перевіряти відвідуваність; </a:t>
            </a:r>
            <a:endParaRPr lang="az-Cyrl-AZ" sz="1200" dirty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Cyrl-AZ" sz="1200" dirty="0" smtClean="0">
                <a:latin typeface="Bookman Old Style" panose="02050604050505020204" pitchFamily="18" charset="0"/>
              </a:rPr>
              <a:t>Контролювати оцінки та зауваження;</a:t>
            </a:r>
            <a:endParaRPr lang="az-Cyrl-AZ" sz="1200" dirty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Cyrl-AZ" sz="1200" dirty="0" smtClean="0">
                <a:latin typeface="Bookman Old Style" panose="02050604050505020204" pitchFamily="18" charset="0"/>
              </a:rPr>
              <a:t>Справджувати домашні завдання;</a:t>
            </a:r>
            <a:endParaRPr lang="az-Cyrl-AZ" sz="1200" dirty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Cyrl-AZ" sz="1200" dirty="0" smtClean="0">
                <a:latin typeface="Bookman Old Style" panose="02050604050505020204" pitchFamily="18" charset="0"/>
              </a:rPr>
              <a:t> Дізнаватися про оголошені </a:t>
            </a:r>
            <a:r>
              <a:rPr lang="az-Cyrl-AZ" sz="1200" dirty="0">
                <a:latin typeface="Bookman Old Style" panose="02050604050505020204" pitchFamily="18" charset="0"/>
              </a:rPr>
              <a:t>контрольні </a:t>
            </a:r>
            <a:r>
              <a:rPr lang="az-Cyrl-AZ" sz="1200" dirty="0" smtClean="0">
                <a:latin typeface="Bookman Old Style" panose="02050604050505020204" pitchFamily="18" charset="0"/>
              </a:rPr>
              <a:t>роботи;</a:t>
            </a:r>
            <a:endParaRPr lang="az-Cyrl-AZ" sz="1200" dirty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Cyrl-AZ" sz="1200" dirty="0" smtClean="0">
                <a:latin typeface="Bookman Old Style" panose="02050604050505020204" pitchFamily="18" charset="0"/>
              </a:rPr>
              <a:t>Своєчасно слідкувати за розкладом занять та можливими змінами </a:t>
            </a:r>
            <a:r>
              <a:rPr lang="az-Cyrl-AZ" sz="1200" dirty="0">
                <a:latin typeface="Bookman Old Style" panose="02050604050505020204" pitchFamily="18" charset="0"/>
              </a:rPr>
              <a:t>в </a:t>
            </a:r>
            <a:r>
              <a:rPr lang="az-Cyrl-AZ" sz="1200" dirty="0" smtClean="0">
                <a:latin typeface="Bookman Old Style" panose="02050604050505020204" pitchFamily="18" charset="0"/>
              </a:rPr>
              <a:t>плані;</a:t>
            </a:r>
            <a:endParaRPr lang="az-Cyrl-AZ" sz="1200" dirty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Cyrl-AZ" sz="1200" dirty="0" smtClean="0">
                <a:latin typeface="Bookman Old Style" panose="02050604050505020204" pitchFamily="18" charset="0"/>
              </a:rPr>
              <a:t>Надсилати </a:t>
            </a:r>
            <a:r>
              <a:rPr lang="az-Cyrl-AZ" sz="1200" dirty="0">
                <a:latin typeface="Bookman Old Style" panose="02050604050505020204" pitchFamily="18" charset="0"/>
              </a:rPr>
              <a:t>повідомлення до </a:t>
            </a:r>
            <a:r>
              <a:rPr lang="az-Cyrl-AZ" sz="1200" dirty="0" smtClean="0">
                <a:latin typeface="Bookman Old Style" panose="02050604050505020204" pitchFamily="18" charset="0"/>
              </a:rPr>
              <a:t>вчителя;</a:t>
            </a:r>
            <a:endParaRPr lang="az-Cyrl-AZ" sz="1200" dirty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Cyrl-AZ" sz="1200" dirty="0" smtClean="0">
                <a:latin typeface="Bookman Old Style" panose="02050604050505020204" pitchFamily="18" charset="0"/>
              </a:rPr>
              <a:t>Отримувати </a:t>
            </a:r>
            <a:r>
              <a:rPr lang="az-Cyrl-AZ" sz="1200" dirty="0">
                <a:latin typeface="Bookman Old Style" panose="02050604050505020204" pitchFamily="18" charset="0"/>
              </a:rPr>
              <a:t>повідомлення від </a:t>
            </a:r>
            <a:r>
              <a:rPr lang="az-Cyrl-AZ" sz="1200" dirty="0" smtClean="0">
                <a:latin typeface="Bookman Old Style" panose="02050604050505020204" pitchFamily="18" charset="0"/>
              </a:rPr>
              <a:t>класного кер</a:t>
            </a:r>
            <a:r>
              <a:rPr lang="uk-UA" sz="1200" dirty="0" err="1" smtClean="0">
                <a:latin typeface="Bookman Old Style" panose="02050604050505020204" pitchFamily="18" charset="0"/>
              </a:rPr>
              <a:t>івника</a:t>
            </a:r>
            <a:r>
              <a:rPr lang="az-Cyrl-AZ" sz="1200" dirty="0" smtClean="0">
                <a:latin typeface="Bookman Old Style" panose="02050604050505020204" pitchFamily="18" charset="0"/>
              </a:rPr>
              <a:t> </a:t>
            </a:r>
            <a:r>
              <a:rPr lang="az-Cyrl-AZ" sz="1200" dirty="0">
                <a:latin typeface="Bookman Old Style" panose="02050604050505020204" pitchFamily="18" charset="0"/>
              </a:rPr>
              <a:t>або іншого </a:t>
            </a:r>
            <a:r>
              <a:rPr lang="az-Cyrl-AZ" sz="1200" dirty="0" smtClean="0">
                <a:latin typeface="Bookman Old Style" panose="02050604050505020204" pitchFamily="18" charset="0"/>
              </a:rPr>
              <a:t>вчителя;</a:t>
            </a:r>
            <a:endParaRPr lang="az-Cyrl-AZ" sz="1200" dirty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Cyrl-AZ" sz="1200" dirty="0">
                <a:latin typeface="Bookman Old Style" panose="02050604050505020204" pitchFamily="18" charset="0"/>
              </a:rPr>
              <a:t>Обґрунтувати відсутність дитини.</a:t>
            </a:r>
            <a:endParaRPr lang="pl-PL" sz="12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12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az-Cyrl-AZ" sz="1200" dirty="0">
                <a:latin typeface="Bookman Old Style" panose="02050604050505020204" pitchFamily="18" charset="0"/>
              </a:rPr>
              <a:t>Також доступна мобільна версія.</a:t>
            </a:r>
            <a:endParaRPr lang="pl-PL" sz="1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uk-UA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BD00-4500-4646-BB93-8C141378E9E3}" type="slidenum">
              <a:rPr lang="pl-PL" smtClean="0"/>
              <a:t>6</a:t>
            </a:fld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395536"/>
            <a:ext cx="1448201" cy="101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521" y="6490316"/>
            <a:ext cx="8112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5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0648" y="251520"/>
            <a:ext cx="6480720" cy="648072"/>
          </a:xfrm>
        </p:spPr>
        <p:txBody>
          <a:bodyPr>
            <a:normAutofit/>
          </a:bodyPr>
          <a:lstStyle/>
          <a:p>
            <a:pPr algn="l"/>
            <a:r>
              <a:rPr lang="pl-PL" sz="1800" b="1" dirty="0">
                <a:latin typeface="Bookman Old Style" panose="02050604050505020204" pitchFamily="18" charset="0"/>
              </a:rPr>
              <a:t>      </a:t>
            </a:r>
            <a:r>
              <a:rPr lang="ru-RU" sz="1800" b="1" dirty="0" err="1">
                <a:latin typeface="Bookman Old Style" panose="02050604050505020204" pitchFamily="18" charset="0"/>
              </a:rPr>
              <a:t>Які</a:t>
            </a:r>
            <a:r>
              <a:rPr lang="ru-RU" sz="1800" b="1" dirty="0">
                <a:latin typeface="Bookman Old Style" panose="02050604050505020204" pitchFamily="18" charset="0"/>
              </a:rPr>
              <a:t> </a:t>
            </a:r>
            <a:r>
              <a:rPr lang="uk-UA" sz="1800" b="1" dirty="0" smtClean="0">
                <a:latin typeface="Bookman Old Style" panose="02050604050505020204" pitchFamily="18" charset="0"/>
              </a:rPr>
              <a:t>добрі </a:t>
            </a:r>
            <a:r>
              <a:rPr lang="ru-RU" sz="1800" b="1" dirty="0" err="1" smtClean="0">
                <a:latin typeface="Bookman Old Style" panose="02050604050505020204" pitchFamily="18" charset="0"/>
              </a:rPr>
              <a:t>якості</a:t>
            </a:r>
            <a:r>
              <a:rPr lang="ru-RU" sz="1800" b="1" dirty="0" smtClean="0">
                <a:latin typeface="Bookman Old Style" panose="02050604050505020204" pitchFamily="18" charset="0"/>
              </a:rPr>
              <a:t> </a:t>
            </a:r>
            <a:r>
              <a:rPr lang="ru-RU" sz="1800" b="1" dirty="0">
                <a:latin typeface="Bookman Old Style" panose="02050604050505020204" pitchFamily="18" charset="0"/>
              </a:rPr>
              <a:t>хорошого учня </a:t>
            </a:r>
            <a:r>
              <a:rPr lang="pl-PL" sz="1800" b="1" dirty="0">
                <a:latin typeface="Bookman Old Style" panose="02050604050505020204" pitchFamily="18" charset="0"/>
              </a:rPr>
              <a:t/>
            </a:r>
            <a:br>
              <a:rPr lang="pl-PL" sz="1800" b="1" dirty="0">
                <a:latin typeface="Bookman Old Style" panose="02050604050505020204" pitchFamily="18" charset="0"/>
              </a:rPr>
            </a:br>
            <a:r>
              <a:rPr lang="pl-PL" sz="1800" b="1" dirty="0">
                <a:latin typeface="Bookman Old Style" panose="02050604050505020204" pitchFamily="18" charset="0"/>
              </a:rPr>
              <a:t>      </a:t>
            </a:r>
            <a:r>
              <a:rPr lang="uk-UA" sz="1800" b="1" dirty="0" smtClean="0">
                <a:latin typeface="Bookman Old Style" panose="02050604050505020204" pitchFamily="18" charset="0"/>
              </a:rPr>
              <a:t>існують </a:t>
            </a:r>
            <a:r>
              <a:rPr lang="ru-RU" sz="1800" b="1" dirty="0" smtClean="0">
                <a:latin typeface="Bookman Old Style" panose="02050604050505020204" pitchFamily="18" charset="0"/>
              </a:rPr>
              <a:t>в </a:t>
            </a:r>
            <a:r>
              <a:rPr lang="ru-RU" sz="1800" b="1" dirty="0">
                <a:latin typeface="Bookman Old Style" panose="02050604050505020204" pitchFamily="18" charset="0"/>
              </a:rPr>
              <a:t>нашій школі?</a:t>
            </a:r>
            <a:endParaRPr lang="pl-PL" sz="1800" b="1" dirty="0">
              <a:latin typeface="Bookman Old Style" panose="020506040505050202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8680" y="899592"/>
            <a:ext cx="6172200" cy="74168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                                        </a:t>
            </a:r>
          </a:p>
          <a:p>
            <a:pPr marL="0" indent="0" algn="just">
              <a:buNone/>
            </a:pPr>
            <a:r>
              <a:rPr lang="pl-PL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    </a:t>
            </a:r>
          </a:p>
          <a:p>
            <a:pPr marL="0" indent="0" algn="just">
              <a:buNone/>
            </a:pPr>
            <a:r>
              <a:rPr lang="az-Cyrl-AZ" sz="1200" b="1" dirty="0">
                <a:solidFill>
                  <a:srgbClr val="0C49F4"/>
                </a:solidFill>
                <a:latin typeface="Bookman Old Style" panose="02050604050505020204" pitchFamily="18" charset="0"/>
              </a:rPr>
              <a:t>Добрий учень: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z-Cyrl-AZ" sz="1200" dirty="0" smtClean="0">
                <a:latin typeface="Bookman Old Style" panose="02050604050505020204" pitchFamily="18" charset="0"/>
              </a:rPr>
              <a:t>Прагне вчитися</a:t>
            </a:r>
            <a:r>
              <a:rPr lang="az-Cyrl-AZ" sz="1200" dirty="0">
                <a:latin typeface="Bookman Old Style" panose="02050604050505020204" pitchFamily="18" charset="0"/>
              </a:rPr>
              <a:t> </a:t>
            </a:r>
            <a:r>
              <a:rPr lang="az-Cyrl-AZ" sz="1200" dirty="0" smtClean="0">
                <a:latin typeface="Bookman Old Style" panose="02050604050505020204" pitchFamily="18" charset="0"/>
              </a:rPr>
              <a:t>і </a:t>
            </a:r>
            <a:r>
              <a:rPr lang="az-Cyrl-AZ" sz="1200" dirty="0">
                <a:latin typeface="Bookman Old Style" panose="02050604050505020204" pitchFamily="18" charset="0"/>
              </a:rPr>
              <a:t>завжди </a:t>
            </a:r>
            <a:r>
              <a:rPr lang="az-Cyrl-AZ" sz="1200" dirty="0" smtClean="0">
                <a:latin typeface="Bookman Old Style" panose="02050604050505020204" pitchFamily="18" charset="0"/>
              </a:rPr>
              <a:t>бути </a:t>
            </a:r>
            <a:r>
              <a:rPr lang="az-Cyrl-AZ" sz="1200" dirty="0">
                <a:latin typeface="Bookman Old Style" panose="02050604050505020204" pitchFamily="18" charset="0"/>
              </a:rPr>
              <a:t>готовим до </a:t>
            </a:r>
            <a:r>
              <a:rPr lang="az-Cyrl-AZ" sz="1200" dirty="0" smtClean="0">
                <a:latin typeface="Bookman Old Style" panose="02050604050505020204" pitchFamily="18" charset="0"/>
              </a:rPr>
              <a:t>занять, готує домашні завдання;</a:t>
            </a:r>
            <a:endParaRPr lang="az-Cyrl-AZ" sz="1200" dirty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z-Cyrl-AZ" sz="1200" dirty="0">
                <a:latin typeface="Bookman Old Style" panose="02050604050505020204" pitchFamily="18" charset="0"/>
              </a:rPr>
              <a:t>Бере активну участь в</a:t>
            </a:r>
            <a:r>
              <a:rPr lang="az-Cyrl-AZ" sz="1200" dirty="0" smtClean="0">
                <a:latin typeface="Bookman Old Style" panose="02050604050505020204" pitchFamily="18" charset="0"/>
              </a:rPr>
              <a:t> класі –  зацікавлений до </a:t>
            </a:r>
            <a:r>
              <a:rPr lang="az-Cyrl-AZ" sz="1200" dirty="0">
                <a:latin typeface="Bookman Old Style" panose="02050604050505020204" pitchFamily="18" charset="0"/>
              </a:rPr>
              <a:t>відповіді, </a:t>
            </a:r>
            <a:r>
              <a:rPr lang="az-Cyrl-AZ" sz="1200" dirty="0" smtClean="0">
                <a:latin typeface="Bookman Old Style" panose="02050604050505020204" pitchFamily="18" charset="0"/>
              </a:rPr>
              <a:t>виконує </a:t>
            </a:r>
            <a:r>
              <a:rPr lang="az-Cyrl-AZ" sz="1200" dirty="0">
                <a:latin typeface="Bookman Old Style" panose="02050604050505020204" pitchFamily="18" charset="0"/>
              </a:rPr>
              <a:t>додаткові </a:t>
            </a:r>
            <a:r>
              <a:rPr lang="az-Cyrl-AZ" sz="1200" dirty="0" smtClean="0">
                <a:latin typeface="Bookman Old Style" panose="02050604050505020204" pitchFamily="18" charset="0"/>
              </a:rPr>
              <a:t>завдання;</a:t>
            </a:r>
            <a:endParaRPr lang="az-Cyrl-AZ" sz="1200" dirty="0">
              <a:latin typeface="Bookman Old Style" panose="020506040505050202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z-Cyrl-AZ" sz="1200" dirty="0" smtClean="0">
                <a:latin typeface="Bookman Old Style" panose="02050604050505020204" pitchFamily="18" charset="0"/>
              </a:rPr>
              <a:t>Веселий, </a:t>
            </a:r>
            <a:r>
              <a:rPr lang="uk-UA" sz="1200" dirty="0" smtClean="0">
                <a:latin typeface="Bookman Old Style" panose="02050604050505020204" pitchFamily="18" charset="0"/>
              </a:rPr>
              <a:t>доброзичливий</a:t>
            </a:r>
            <a:r>
              <a:rPr lang="az-Cyrl-AZ" sz="1200" dirty="0" smtClean="0">
                <a:latin typeface="Bookman Old Style" panose="02050604050505020204" pitchFamily="18" charset="0"/>
              </a:rPr>
              <a:t> </a:t>
            </a:r>
            <a:r>
              <a:rPr lang="az-Cyrl-AZ" sz="1200" dirty="0">
                <a:latin typeface="Bookman Old Style" panose="02050604050505020204" pitchFamily="18" charset="0"/>
              </a:rPr>
              <a:t>і ввічливий, допомагає іншим в класі і </a:t>
            </a:r>
            <a:r>
              <a:rPr lang="az-Cyrl-AZ" sz="1200" dirty="0" smtClean="0">
                <a:latin typeface="Bookman Old Style" panose="02050604050505020204" pitchFamily="18" charset="0"/>
              </a:rPr>
              <a:t>з домашнім заданием, радіє успіхам колег;</a:t>
            </a:r>
            <a:endParaRPr lang="az-Cyrl-AZ" sz="1200" dirty="0">
              <a:latin typeface="Bookman Old Style" panose="020506040505050202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z-Cyrl-AZ" sz="1200" dirty="0">
                <a:latin typeface="Bookman Old Style" panose="02050604050505020204" pitchFamily="18" charset="0"/>
              </a:rPr>
              <a:t>Н</a:t>
            </a:r>
            <a:r>
              <a:rPr lang="az-Cyrl-AZ" sz="1200" dirty="0" smtClean="0">
                <a:latin typeface="Bookman Old Style" panose="02050604050505020204" pitchFamily="18" charset="0"/>
              </a:rPr>
              <a:t>е </a:t>
            </a:r>
            <a:r>
              <a:rPr lang="az-Cyrl-AZ" sz="1200" dirty="0">
                <a:latin typeface="Bookman Old Style" panose="02050604050505020204" pitchFamily="18" charset="0"/>
              </a:rPr>
              <a:t>спізнюється і не залишає урок без </a:t>
            </a:r>
            <a:r>
              <a:rPr lang="az-Cyrl-AZ" sz="1200" dirty="0" smtClean="0">
                <a:latin typeface="Bookman Old Style" panose="02050604050505020204" pitchFamily="18" charset="0"/>
              </a:rPr>
              <a:t>поважної причини;</a:t>
            </a:r>
            <a:endParaRPr lang="az-Cyrl-AZ" sz="1200" dirty="0">
              <a:latin typeface="Bookman Old Style" panose="020506040505050202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z-Cyrl-AZ" sz="1200" dirty="0">
                <a:latin typeface="Bookman Old Style" panose="02050604050505020204" pitchFamily="18" charset="0"/>
              </a:rPr>
              <a:t>А</a:t>
            </a:r>
            <a:r>
              <a:rPr lang="az-Cyrl-AZ" sz="1200" dirty="0" smtClean="0">
                <a:latin typeface="Bookman Old Style" panose="02050604050505020204" pitchFamily="18" charset="0"/>
              </a:rPr>
              <a:t>мбіційний </a:t>
            </a:r>
            <a:r>
              <a:rPr lang="az-Cyrl-AZ" sz="1200" dirty="0">
                <a:latin typeface="Bookman Old Style" panose="02050604050505020204" pitchFamily="18" charset="0"/>
              </a:rPr>
              <a:t>і наполегливий, справляється з </a:t>
            </a:r>
            <a:r>
              <a:rPr lang="az-Cyrl-AZ" sz="1200" dirty="0" smtClean="0">
                <a:latin typeface="Bookman Old Style" panose="02050604050505020204" pitchFamily="18" charset="0"/>
              </a:rPr>
              <a:t> подоланням труднощів,  гармонійно співпрацює з іншими;</a:t>
            </a:r>
            <a:endParaRPr lang="az-Cyrl-AZ" sz="1200" dirty="0">
              <a:latin typeface="Bookman Old Style" panose="020506040505050202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1200" dirty="0">
                <a:latin typeface="Bookman Old Style" panose="02050604050505020204" pitchFamily="18" charset="0"/>
              </a:rPr>
              <a:t>П</a:t>
            </a:r>
            <a:r>
              <a:rPr lang="az-Cyrl-AZ" sz="1200" dirty="0" smtClean="0">
                <a:latin typeface="Bookman Old Style" panose="02050604050505020204" pitchFamily="18" charset="0"/>
              </a:rPr>
              <a:t>оводить </a:t>
            </a:r>
            <a:r>
              <a:rPr lang="az-Cyrl-AZ" sz="1200" dirty="0">
                <a:latin typeface="Bookman Old Style" panose="02050604050505020204" pitchFamily="18" charset="0"/>
              </a:rPr>
              <a:t>себе культурно з дорослими і </a:t>
            </a:r>
            <a:r>
              <a:rPr lang="az-Cyrl-AZ" sz="1200" dirty="0" smtClean="0">
                <a:latin typeface="Bookman Old Style" panose="02050604050505020204" pitchFamily="18" charset="0"/>
              </a:rPr>
              <a:t>однолітками </a:t>
            </a:r>
            <a:r>
              <a:rPr lang="az-Cyrl-AZ" sz="1200" dirty="0">
                <a:latin typeface="Bookman Old Style" panose="02050604050505020204" pitchFamily="18" charset="0"/>
              </a:rPr>
              <a:t>як у школі, так і </a:t>
            </a:r>
            <a:r>
              <a:rPr lang="az-Cyrl-AZ" sz="1200" dirty="0" smtClean="0">
                <a:latin typeface="Bookman Old Style" panose="02050604050505020204" pitchFamily="18" charset="0"/>
              </a:rPr>
              <a:t>за її межами;</a:t>
            </a:r>
            <a:endParaRPr lang="az-Cyrl-AZ" sz="1200" dirty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z-Cyrl-AZ" sz="1200" dirty="0">
                <a:latin typeface="Bookman Old Style" panose="02050604050505020204" pitchFamily="18" charset="0"/>
              </a:rPr>
              <a:t>П</a:t>
            </a:r>
            <a:r>
              <a:rPr lang="az-Cyrl-AZ" sz="1200" dirty="0" smtClean="0">
                <a:latin typeface="Bookman Old Style" panose="02050604050505020204" pitchFamily="18" charset="0"/>
              </a:rPr>
              <a:t>оважає </a:t>
            </a:r>
            <a:r>
              <a:rPr lang="az-Cyrl-AZ" sz="1200" dirty="0">
                <a:latin typeface="Bookman Old Style" panose="02050604050505020204" pitchFamily="18" charset="0"/>
              </a:rPr>
              <a:t>себе та інших, </a:t>
            </a:r>
            <a:r>
              <a:rPr lang="az-Cyrl-AZ" sz="1200" dirty="0" smtClean="0">
                <a:latin typeface="Bookman Old Style" panose="02050604050505020204" pitchFamily="18" charset="0"/>
              </a:rPr>
              <a:t>відноситься до всіх однаково, </a:t>
            </a:r>
            <a:r>
              <a:rPr lang="az-Cyrl-AZ" sz="1200" dirty="0">
                <a:latin typeface="Bookman Old Style" panose="02050604050505020204" pitchFamily="18" charset="0"/>
              </a:rPr>
              <a:t>незалежно від  раси, походження, релігії, стану багатства або </a:t>
            </a:r>
            <a:r>
              <a:rPr lang="az-Cyrl-AZ" sz="1200" dirty="0" smtClean="0">
                <a:latin typeface="Bookman Old Style" panose="02050604050505020204" pitchFamily="18" charset="0"/>
              </a:rPr>
              <a:t>статі;</a:t>
            </a:r>
            <a:endParaRPr lang="az-Cyrl-AZ" sz="1200" dirty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z-Cyrl-AZ" sz="1200" dirty="0" smtClean="0">
                <a:latin typeface="Bookman Old Style" panose="02050604050505020204" pitchFamily="18" charset="0"/>
              </a:rPr>
              <a:t>Має креативні </a:t>
            </a:r>
            <a:r>
              <a:rPr lang="az-Cyrl-AZ" sz="1200" dirty="0">
                <a:latin typeface="Bookman Old Style" panose="02050604050505020204" pitchFamily="18" charset="0"/>
              </a:rPr>
              <a:t>та творчі підходи до завдань, які </a:t>
            </a:r>
            <a:r>
              <a:rPr lang="az-Cyrl-AZ" sz="1200" dirty="0" smtClean="0">
                <a:latin typeface="Bookman Old Style" panose="02050604050505020204" pitchFamily="18" charset="0"/>
              </a:rPr>
              <a:t>виконує</a:t>
            </a:r>
            <a:r>
              <a:rPr lang="az-Cyrl-AZ" sz="1200" dirty="0">
                <a:latin typeface="Bookman Old Style" panose="02050604050505020204" pitchFamily="18" charset="0"/>
              </a:rPr>
              <a:t>,  </a:t>
            </a:r>
            <a:r>
              <a:rPr lang="az-Cyrl-AZ" sz="1200" dirty="0" smtClean="0">
                <a:latin typeface="Bookman Old Style" panose="02050604050505020204" pitchFamily="18" charset="0"/>
              </a:rPr>
              <a:t>добре знає вимоги</a:t>
            </a:r>
            <a:r>
              <a:rPr lang="az-Cyrl-AZ" sz="1200" dirty="0">
                <a:latin typeface="Bookman Old Style" panose="02050604050505020204" pitchFamily="18" charset="0"/>
              </a:rPr>
              <a:t>, які </a:t>
            </a:r>
            <a:r>
              <a:rPr lang="az-Cyrl-AZ" sz="1200" dirty="0" smtClean="0">
                <a:latin typeface="Bookman Old Style" panose="02050604050505020204" pitchFamily="18" charset="0"/>
              </a:rPr>
              <a:t>поставленні перед ним.</a:t>
            </a:r>
            <a:endParaRPr lang="pl-PL" sz="1200" b="1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ru-RU" sz="1200" b="1" dirty="0" smtClean="0">
              <a:solidFill>
                <a:srgbClr val="0C49F4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sz="1200" b="1" dirty="0" smtClean="0">
                <a:solidFill>
                  <a:srgbClr val="0C49F4"/>
                </a:solidFill>
                <a:latin typeface="Bookman Old Style" panose="02050604050505020204" pitchFamily="18" charset="0"/>
              </a:rPr>
              <a:t>Як </a:t>
            </a:r>
            <a:r>
              <a:rPr lang="uk-UA" sz="1200" b="1" dirty="0" smtClean="0">
                <a:solidFill>
                  <a:srgbClr val="0C49F4"/>
                </a:solidFill>
                <a:latin typeface="Bookman Old Style" panose="02050604050505020204" pitchFamily="18" charset="0"/>
              </a:rPr>
              <a:t>пройдуть</a:t>
            </a:r>
            <a:r>
              <a:rPr lang="ru-RU" sz="1200" b="1" dirty="0" smtClean="0">
                <a:solidFill>
                  <a:srgbClr val="0C49F4"/>
                </a:solidFill>
                <a:latin typeface="Bookman Old Style" panose="02050604050505020204" pitchFamily="18" charset="0"/>
              </a:rPr>
              <a:t> </a:t>
            </a:r>
            <a:r>
              <a:rPr lang="uk-UA" sz="1200" b="1" dirty="0" smtClean="0">
                <a:solidFill>
                  <a:srgbClr val="0C49F4"/>
                </a:solidFill>
                <a:latin typeface="Bookman Old Style" panose="02050604050505020204" pitchFamily="18" charset="0"/>
              </a:rPr>
              <a:t>перші</a:t>
            </a:r>
            <a:r>
              <a:rPr lang="ru-RU" sz="1200" b="1" dirty="0" smtClean="0">
                <a:solidFill>
                  <a:srgbClr val="0C49F4"/>
                </a:solidFill>
                <a:latin typeface="Bookman Old Style" panose="02050604050505020204" pitchFamily="18" charset="0"/>
              </a:rPr>
              <a:t> </a:t>
            </a:r>
            <a:r>
              <a:rPr lang="uk-UA" sz="1200" b="1" dirty="0" smtClean="0">
                <a:solidFill>
                  <a:srgbClr val="0C49F4"/>
                </a:solidFill>
                <a:latin typeface="Bookman Old Style" panose="02050604050505020204" pitchFamily="18" charset="0"/>
              </a:rPr>
              <a:t>дні</a:t>
            </a:r>
            <a:r>
              <a:rPr lang="ru-RU" sz="1200" b="1" dirty="0" smtClean="0">
                <a:solidFill>
                  <a:srgbClr val="0C49F4"/>
                </a:solidFill>
                <a:latin typeface="Bookman Old Style" panose="02050604050505020204" pitchFamily="18" charset="0"/>
              </a:rPr>
              <a:t> у </a:t>
            </a:r>
            <a:r>
              <a:rPr lang="uk-UA" sz="1200" b="1" dirty="0" smtClean="0">
                <a:solidFill>
                  <a:srgbClr val="0C49F4"/>
                </a:solidFill>
                <a:latin typeface="Bookman Old Style" panose="02050604050505020204" pitchFamily="18" charset="0"/>
              </a:rPr>
              <a:t>школі</a:t>
            </a:r>
            <a:r>
              <a:rPr lang="ru-RU" sz="1200" b="1" dirty="0" smtClean="0">
                <a:solidFill>
                  <a:srgbClr val="0C49F4"/>
                </a:solidFill>
                <a:latin typeface="Bookman Old Style" panose="02050604050505020204" pitchFamily="18" charset="0"/>
              </a:rPr>
              <a:t>?</a:t>
            </a:r>
            <a:endParaRPr lang="ru-RU" sz="1200" b="1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200" dirty="0" err="1" smtClean="0">
                <a:latin typeface="Bookman Old Style" panose="02050604050505020204" pitchFamily="18" charset="0"/>
              </a:rPr>
              <a:t>Тв</a:t>
            </a:r>
            <a:r>
              <a:rPr lang="uk-UA" sz="1200" dirty="0" err="1" smtClean="0">
                <a:latin typeface="Bookman Old Style" panose="02050604050505020204" pitchFamily="18" charset="0"/>
              </a:rPr>
              <a:t>ій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ru-RU" sz="1200" dirty="0">
                <a:latin typeface="Bookman Old Style" panose="02050604050505020204" pitchFamily="18" charset="0"/>
              </a:rPr>
              <a:t>вчитель представить </a:t>
            </a:r>
            <a:r>
              <a:rPr lang="ru-RU" sz="1200" dirty="0" err="1" smtClean="0">
                <a:latin typeface="Bookman Old Style" panose="02050604050505020204" pitchFamily="18" charset="0"/>
              </a:rPr>
              <a:t>тобі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uk-UA" sz="1200" dirty="0" smtClean="0">
                <a:latin typeface="Bookman Old Style" panose="02050604050505020204" pitchFamily="18" charset="0"/>
              </a:rPr>
              <a:t>новий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uk-UA" sz="1200" dirty="0" smtClean="0">
                <a:latin typeface="Bookman Old Style" panose="02050604050505020204" pitchFamily="18" charset="0"/>
              </a:rPr>
              <a:t>клас</a:t>
            </a:r>
            <a:r>
              <a:rPr lang="ru-RU" sz="1200" dirty="0" smtClean="0">
                <a:latin typeface="Bookman Old Style" panose="02050604050505020204" pitchFamily="18" charset="0"/>
              </a:rPr>
              <a:t>;</a:t>
            </a:r>
            <a:r>
              <a:rPr lang="ru-RU" sz="1200" dirty="0">
                <a:latin typeface="Bookman Old Style" panose="02050604050505020204" pitchFamily="18" charset="0"/>
              </a:rPr>
              <a:t>	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200" dirty="0" err="1" smtClean="0">
                <a:latin typeface="Bookman Old Style" panose="02050604050505020204" pitchFamily="18" charset="0"/>
              </a:rPr>
              <a:t>Ти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ru-RU" sz="1200" dirty="0" err="1" smtClean="0">
                <a:latin typeface="Bookman Old Style" panose="02050604050505020204" pitchFamily="18" charset="0"/>
              </a:rPr>
              <a:t>будеш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ru-RU" sz="1200" dirty="0" err="1" smtClean="0">
                <a:latin typeface="Bookman Old Style" panose="02050604050505020204" pitchFamily="18" charset="0"/>
              </a:rPr>
              <a:t>мати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ru-RU" sz="1200" dirty="0" err="1" smtClean="0">
                <a:latin typeface="Bookman Old Style" panose="02050604050505020204" pitchFamily="18" charset="0"/>
              </a:rPr>
              <a:t>багато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ru-RU" sz="1200" dirty="0">
                <a:latin typeface="Bookman Old Style" panose="02050604050505020204" pitchFamily="18" charset="0"/>
              </a:rPr>
              <a:t>часу, щоб знайти </a:t>
            </a:r>
            <a:r>
              <a:rPr lang="ru-RU" sz="1200" dirty="0" err="1">
                <a:latin typeface="Bookman Old Style" panose="02050604050505020204" pitchFamily="18" charset="0"/>
              </a:rPr>
              <a:t>нових</a:t>
            </a:r>
            <a:r>
              <a:rPr lang="ru-RU" sz="1200" dirty="0">
                <a:latin typeface="Bookman Old Style" panose="02050604050505020204" pitchFamily="18" charset="0"/>
              </a:rPr>
              <a:t> </a:t>
            </a:r>
            <a:r>
              <a:rPr lang="ru-RU" sz="1200" dirty="0" err="1" smtClean="0">
                <a:latin typeface="Bookman Old Style" panose="02050604050505020204" pitchFamily="18" charset="0"/>
              </a:rPr>
              <a:t>друзів</a:t>
            </a:r>
            <a:r>
              <a:rPr lang="ru-RU" sz="1200" dirty="0" smtClean="0">
                <a:latin typeface="Bookman Old Style" panose="02050604050505020204" pitchFamily="18" charset="0"/>
              </a:rPr>
              <a:t>;</a:t>
            </a:r>
            <a:endParaRPr lang="ru-RU" sz="1200" dirty="0">
              <a:latin typeface="Bookman Old Style" panose="020506040505050202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200" dirty="0">
                <a:latin typeface="Bookman Old Style" panose="02050604050505020204" pitchFamily="18" charset="0"/>
              </a:rPr>
              <a:t>Деякі з </a:t>
            </a:r>
            <a:r>
              <a:rPr lang="ru-RU" sz="1200" dirty="0" err="1" smtClean="0">
                <a:latin typeface="Bookman Old Style" panose="02050604050505020204" pitchFamily="18" charset="0"/>
              </a:rPr>
              <a:t>твоїх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ru-RU" sz="1200" dirty="0" err="1" smtClean="0">
                <a:latin typeface="Bookman Old Style" panose="02050604050505020204" pitchFamily="18" charset="0"/>
              </a:rPr>
              <a:t>однокласників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ru-RU" sz="1200" dirty="0">
                <a:latin typeface="Bookman Old Style" panose="02050604050505020204" pitchFamily="18" charset="0"/>
              </a:rPr>
              <a:t>легше спілкуються з новими людьми, а деякі соромляться. Але це не означає, що вони не хочуть </a:t>
            </a:r>
            <a:r>
              <a:rPr lang="ru-RU" sz="1200" dirty="0" err="1">
                <a:latin typeface="Bookman Old Style" panose="02050604050505020204" pitchFamily="18" charset="0"/>
              </a:rPr>
              <a:t>дружити</a:t>
            </a:r>
            <a:r>
              <a:rPr lang="ru-RU" sz="1200" dirty="0">
                <a:latin typeface="Bookman Old Style" panose="02050604050505020204" pitchFamily="18" charset="0"/>
              </a:rPr>
              <a:t> </a:t>
            </a:r>
            <a:r>
              <a:rPr lang="ru-RU" sz="1200" dirty="0" smtClean="0">
                <a:latin typeface="Bookman Old Style" panose="02050604050505020204" pitchFamily="18" charset="0"/>
              </a:rPr>
              <a:t>з </a:t>
            </a:r>
            <a:r>
              <a:rPr lang="ru-RU" sz="1200" dirty="0">
                <a:latin typeface="Bookman Old Style" panose="02050604050505020204" pitchFamily="18" charset="0"/>
              </a:rPr>
              <a:t>вами.</a:t>
            </a:r>
            <a:endParaRPr lang="pl-PL" sz="1200" dirty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l-PL" sz="1200" dirty="0">
              <a:latin typeface="Bookman Old Style" panose="02050604050505020204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BD00-4500-4646-BB93-8C141378E9E3}" type="slidenum">
              <a:rPr lang="pl-PL" smtClean="0"/>
              <a:t>7</a:t>
            </a:fld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608" y="59099"/>
            <a:ext cx="131127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4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8721" y="366184"/>
            <a:ext cx="5606380" cy="965456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Bookman Old Style" panose="02050604050505020204" pitchFamily="18" charset="0"/>
              </a:rPr>
              <a:t>Який одяг наші школярі застосовують?</a:t>
            </a:r>
            <a:endParaRPr lang="pl-PL" sz="1800" b="1" dirty="0">
              <a:latin typeface="Bookman Old Style" panose="020506040505050202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BD00-4500-4646-BB93-8C141378E9E3}" type="slidenum">
              <a:rPr lang="pl-PL" smtClean="0"/>
              <a:t>8</a:t>
            </a:fld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431160"/>
              </p:ext>
            </p:extLst>
          </p:nvPr>
        </p:nvGraphicFramePr>
        <p:xfrm>
          <a:off x="670121" y="1514885"/>
          <a:ext cx="5670524" cy="6991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7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8709">
                <a:tc>
                  <a:txBody>
                    <a:bodyPr/>
                    <a:lstStyle/>
                    <a:p>
                      <a:r>
                        <a:rPr lang="az-Cyrl-AZ" sz="1200" b="1" dirty="0" smtClean="0">
                          <a:latin typeface="Bookman Old Style" panose="02050604050505020204" pitchFamily="18" charset="0"/>
                        </a:rPr>
                        <a:t>Повсякденний</a:t>
                      </a:r>
                      <a:r>
                        <a:rPr lang="az-Cyrl-AZ" sz="1200" b="1" baseline="0" dirty="0" smtClean="0">
                          <a:latin typeface="Bookman Old Style" panose="02050604050505020204" pitchFamily="18" charset="0"/>
                        </a:rPr>
                        <a:t> одяг</a:t>
                      </a:r>
                      <a:endParaRPr lang="az-Cyrl-AZ" sz="1200" b="0" dirty="0">
                        <a:latin typeface="Bookman Old Style" panose="020506040505050202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Наші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школярі можуть </a:t>
                      </a:r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одягатися за своїми смаками. Важливо, щоб одяг був чистим,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пропрасованим </a:t>
                      </a:r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і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естетичним. </a:t>
                      </a:r>
                      <a:endParaRPr lang="pl-PL" sz="1200" b="0" dirty="0">
                        <a:latin typeface="Bookman Old Style" panose="020506040505050202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Не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повин</a:t>
                      </a:r>
                      <a:r>
                        <a:rPr lang="uk-UA" sz="1200" b="0" dirty="0" err="1" smtClean="0">
                          <a:latin typeface="Bookman Old Style" panose="02050604050505020204" pitchFamily="18" charset="0"/>
                        </a:rPr>
                        <a:t>ен</a:t>
                      </a:r>
                      <a:r>
                        <a:rPr lang="uk-UA" sz="1200" b="0" baseline="0" dirty="0" smtClean="0">
                          <a:latin typeface="Bookman Old Style" panose="02050604050505020204" pitchFamily="18" charset="0"/>
                        </a:rPr>
                        <a:t> визивати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суперечок</a:t>
                      </a:r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Також одяг </a:t>
                      </a:r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не повинен виглядати вульгарно</a:t>
                      </a:r>
                      <a:r>
                        <a:rPr lang="pl-PL" sz="1200" b="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або мати образливі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надписи, у</a:t>
                      </a:r>
                      <a:r>
                        <a:rPr lang="az-Cyrl-AZ" sz="1200" b="0" baseline="0" dirty="0" smtClean="0">
                          <a:latin typeface="Bookman Old Style" panose="02050604050505020204" pitchFamily="18" charset="0"/>
                        </a:rPr>
                        <a:t> тому числі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іноземною мовою.</a:t>
                      </a:r>
                      <a:endParaRPr lang="pl-PL" sz="1200" b="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2771">
                <a:tc>
                  <a:txBody>
                    <a:bodyPr/>
                    <a:lstStyle/>
                    <a:p>
                      <a:endParaRPr lang="pl-PL" sz="1500" b="1" dirty="0">
                        <a:latin typeface="Bookman Old Style" panose="02050604050505020204" pitchFamily="18" charset="0"/>
                      </a:endParaRPr>
                    </a:p>
                    <a:p>
                      <a:endParaRPr lang="pl-PL" sz="1500" b="1" dirty="0"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az-Cyrl-AZ" sz="1200" b="1" dirty="0" smtClean="0">
                          <a:latin typeface="Bookman Old Style" panose="02050604050505020204" pitchFamily="18" charset="0"/>
                        </a:rPr>
                        <a:t>Одяг </a:t>
                      </a:r>
                      <a:r>
                        <a:rPr lang="az-Cyrl-AZ" sz="1200" b="1" dirty="0">
                          <a:latin typeface="Bookman Old Style" panose="02050604050505020204" pitchFamily="18" charset="0"/>
                        </a:rPr>
                        <a:t>для </a:t>
                      </a:r>
                      <a:r>
                        <a:rPr lang="az-Cyrl-AZ" sz="1200" b="1" dirty="0" smtClean="0">
                          <a:latin typeface="Bookman Old Style" panose="02050604050505020204" pitchFamily="18" charset="0"/>
                        </a:rPr>
                        <a:t>фізичного </a:t>
                      </a:r>
                      <a:r>
                        <a:rPr lang="az-Cyrl-AZ" sz="1200" b="1" dirty="0">
                          <a:latin typeface="Bookman Old Style" panose="02050604050505020204" pitchFamily="18" charset="0"/>
                        </a:rPr>
                        <a:t>виховання </a:t>
                      </a:r>
                      <a:endParaRPr lang="az-Cyrl-AZ" sz="1500" b="0" dirty="0">
                        <a:latin typeface="Bookman Old Style" panose="020506040505050202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Костюм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для фізичного </a:t>
                      </a:r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виховання (</a:t>
                      </a:r>
                      <a:r>
                        <a:rPr lang="pl-PL" sz="1200" b="0" dirty="0">
                          <a:latin typeface="Bookman Old Style" panose="02050604050505020204" pitchFamily="18" charset="0"/>
                        </a:rPr>
                        <a:t>WF</a:t>
                      </a:r>
                      <a:r>
                        <a:rPr lang="pl-PL" sz="1200" b="0" dirty="0" smtClean="0">
                          <a:latin typeface="Bookman Old Style" panose="02050604050505020204" pitchFamily="18" charset="0"/>
                        </a:rPr>
                        <a:t>)</a:t>
                      </a:r>
                      <a:r>
                        <a:rPr lang="ru-RU" sz="1200" b="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pl-PL" sz="1200" b="0" dirty="0" smtClean="0">
                          <a:latin typeface="Bookman Old Style" panose="02050604050505020204" pitchFamily="18" charset="0"/>
                        </a:rPr>
                        <a:t>–</a:t>
                      </a:r>
                      <a:r>
                        <a:rPr lang="ru-RU" sz="1200" b="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біла футболка, </a:t>
                      </a:r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а також темні шорти та спортивне взуття з білою підошвою.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Треба</a:t>
                      </a:r>
                      <a:r>
                        <a:rPr lang="az-Cyrl-AZ" sz="1200" b="0" baseline="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носити</a:t>
                      </a:r>
                      <a:r>
                        <a:rPr lang="az-Cyrl-AZ" sz="1200" b="0" baseline="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його </a:t>
                      </a:r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в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окремій сумці,</a:t>
                      </a:r>
                      <a:r>
                        <a:rPr lang="az-Cyrl-AZ" sz="1200" b="0" baseline="0" dirty="0" smtClean="0">
                          <a:latin typeface="Bookman Old Style" panose="02050604050505020204" pitchFamily="18" charset="0"/>
                        </a:rPr>
                        <a:t> яку ти повинен п</a:t>
                      </a:r>
                      <a:r>
                        <a:rPr lang="uk-UA" sz="1200" b="0" baseline="0" dirty="0" smtClean="0">
                          <a:latin typeface="Bookman Old Style" panose="02050604050505020204" pitchFamily="18" charset="0"/>
                        </a:rPr>
                        <a:t>і</a:t>
                      </a:r>
                      <a:r>
                        <a:rPr lang="az-Cyrl-AZ" sz="1200" b="0" baseline="0" dirty="0" smtClean="0">
                          <a:latin typeface="Bookman Old Style" panose="02050604050505020204" pitchFamily="18" charset="0"/>
                        </a:rPr>
                        <a:t>дписати.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 Учні</a:t>
                      </a:r>
                      <a:r>
                        <a:rPr lang="az-Cyrl-AZ" sz="1200" b="0" baseline="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pl-PL" sz="1200" b="0" dirty="0">
                          <a:latin typeface="Bookman Old Style" panose="02050604050505020204" pitchFamily="18" charset="0"/>
                        </a:rPr>
                        <a:t>I-III </a:t>
                      </a:r>
                      <a:r>
                        <a:rPr lang="uk-UA" sz="1200" b="0" dirty="0" smtClean="0">
                          <a:latin typeface="Bookman Old Style" panose="02050604050505020204" pitchFamily="18" charset="0"/>
                        </a:rPr>
                        <a:t> класів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зберігають свої </a:t>
                      </a:r>
                      <a:r>
                        <a:rPr lang="uk-UA" sz="1200" b="0" baseline="0" dirty="0" smtClean="0">
                          <a:latin typeface="Bookman Old Style" panose="02050604050505020204" pitchFamily="18" charset="0"/>
                        </a:rPr>
                        <a:t> костюми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у </a:t>
                      </a:r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своїх класах.</a:t>
                      </a:r>
                      <a:endParaRPr lang="pl-PL" sz="1200" b="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2355">
                <a:tc>
                  <a:txBody>
                    <a:bodyPr/>
                    <a:lstStyle/>
                    <a:p>
                      <a:endParaRPr lang="uk-UA" sz="1500" b="1" dirty="0" smtClean="0">
                        <a:latin typeface="Bookman Old Style" panose="02050604050505020204" pitchFamily="18" charset="0"/>
                      </a:endParaRPr>
                    </a:p>
                    <a:p>
                      <a:endParaRPr lang="pl-PL" sz="1500" b="1" dirty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az-Cyrl-AZ" sz="1200" b="1" dirty="0">
                          <a:latin typeface="Bookman Old Style" panose="02050604050505020204" pitchFamily="18" charset="0"/>
                        </a:rPr>
                        <a:t>Святкове вбрання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Це </a:t>
                      </a:r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елегантна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біла</a:t>
                      </a:r>
                      <a:r>
                        <a:rPr lang="az-Cyrl-AZ" sz="1200" b="0" baseline="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сорочка або блуза, </a:t>
                      </a:r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брюки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або </a:t>
                      </a:r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спідниця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 темносинього </a:t>
                      </a:r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або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чорного кольору. </a:t>
                      </a:r>
                      <a:endParaRPr lang="az-Cyrl-AZ" sz="1200" b="0" dirty="0"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az-Cyrl-AZ" sz="1200" b="0" dirty="0" smtClean="0"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az-Cyrl-AZ" sz="1200" b="0" dirty="0">
                        <a:latin typeface="Bookman Old Style" panose="020506040505050202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Учні зобов'язані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урочисто</a:t>
                      </a:r>
                      <a:r>
                        <a:rPr lang="az-Cyrl-AZ" sz="1200" b="0" baseline="0" dirty="0" smtClean="0">
                          <a:latin typeface="Bookman Old Style" panose="02050604050505020204" pitchFamily="18" charset="0"/>
                        </a:rPr>
                        <a:t> вдягатися на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початок і кінець навчального року,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День </a:t>
                      </a:r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О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світи</a:t>
                      </a:r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,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Національне Свято Незалежності,</a:t>
                      </a:r>
                      <a:r>
                        <a:rPr lang="az-Cyrl-AZ" sz="1200" b="0" baseline="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Свято </a:t>
                      </a:r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Конституції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3 </a:t>
                      </a:r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травня, а також </a:t>
                      </a:r>
                      <a:r>
                        <a:rPr lang="az-Cyrl-AZ" sz="1200" b="0" dirty="0" smtClean="0">
                          <a:latin typeface="Bookman Old Style" panose="02050604050505020204" pitchFamily="18" charset="0"/>
                        </a:rPr>
                        <a:t>на інші </a:t>
                      </a:r>
                      <a:r>
                        <a:rPr lang="az-Cyrl-AZ" sz="1200" b="0" dirty="0">
                          <a:latin typeface="Bookman Old Style" panose="02050604050505020204" pitchFamily="18" charset="0"/>
                        </a:rPr>
                        <a:t>важливі урочистості, про які учні та батьки заздалегідь будуть поінформовані.</a:t>
                      </a:r>
                      <a:endParaRPr lang="pl-PL" sz="1200" b="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43" y="1979712"/>
            <a:ext cx="68367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924" y="6300192"/>
            <a:ext cx="603951" cy="74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29" y="3463970"/>
            <a:ext cx="567314" cy="5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48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2656" y="539552"/>
            <a:ext cx="6172200" cy="72008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latin typeface="Bookman Old Style" panose="02050604050505020204" pitchFamily="18" charset="0"/>
              </a:rPr>
              <a:t>Речі, </a:t>
            </a:r>
            <a:r>
              <a:rPr lang="ru-RU" sz="1800" b="1" dirty="0" err="1">
                <a:latin typeface="Bookman Old Style" panose="02050604050505020204" pitchFamily="18" charset="0"/>
              </a:rPr>
              <a:t>які</a:t>
            </a:r>
            <a:r>
              <a:rPr lang="ru-RU" sz="1800" b="1" dirty="0">
                <a:latin typeface="Bookman Old Style" panose="02050604050505020204" pitchFamily="18" charset="0"/>
              </a:rPr>
              <a:t> </a:t>
            </a:r>
            <a:r>
              <a:rPr lang="ru-RU" sz="1800" b="1" dirty="0" err="1" smtClean="0">
                <a:latin typeface="Bookman Old Style" panose="02050604050505020204" pitchFamily="18" charset="0"/>
              </a:rPr>
              <a:t>ти</a:t>
            </a:r>
            <a:r>
              <a:rPr lang="ru-RU" sz="1800" b="1" dirty="0" smtClean="0">
                <a:latin typeface="Bookman Old Style" panose="02050604050505020204" pitchFamily="18" charset="0"/>
              </a:rPr>
              <a:t> повинен </a:t>
            </a:r>
            <a:r>
              <a:rPr lang="ru-RU" sz="1800" b="1" dirty="0">
                <a:latin typeface="Bookman Old Style" panose="02050604050505020204" pitchFamily="18" charset="0"/>
              </a:rPr>
              <a:t>носити в рюкзаку</a:t>
            </a:r>
            <a:endParaRPr lang="pl-PL" sz="1800" b="1" dirty="0">
              <a:latin typeface="Bookman Old Style" panose="020506040505050202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2697" y="1331642"/>
            <a:ext cx="5822404" cy="70567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400" u="sng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az-Cyrl-AZ" sz="1400" u="sng" dirty="0">
                <a:latin typeface="Bookman Old Style" panose="02050604050505020204" pitchFamily="18" charset="0"/>
              </a:rPr>
              <a:t>К</a:t>
            </a:r>
            <a:r>
              <a:rPr lang="az-Cyrl-AZ" sz="1400" u="sng" dirty="0" smtClean="0">
                <a:latin typeface="Bookman Old Style" panose="02050604050505020204" pitchFamily="18" charset="0"/>
              </a:rPr>
              <a:t>нижки</a:t>
            </a:r>
            <a:endParaRPr lang="pl-PL" sz="1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200" u="sng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200" u="sng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200" u="sng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az-Cyrl-AZ" sz="1400" u="sng" dirty="0">
                <a:latin typeface="Bookman Old Style" panose="02050604050505020204" pitchFamily="18" charset="0"/>
              </a:rPr>
              <a:t>З</a:t>
            </a:r>
            <a:r>
              <a:rPr lang="az-Cyrl-AZ" sz="1400" u="sng" dirty="0" smtClean="0">
                <a:latin typeface="Bookman Old Style" panose="02050604050505020204" pitchFamily="18" charset="0"/>
              </a:rPr>
              <a:t>ошити з вправами</a:t>
            </a:r>
            <a:endParaRPr lang="pl-PL" sz="1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400" u="sng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400" u="sng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400" u="sng" dirty="0" err="1" smtClean="0">
                <a:latin typeface="Bookman Old Style" panose="02050604050505020204" pitchFamily="18" charset="0"/>
              </a:rPr>
              <a:t>Звичайн</a:t>
            </a:r>
            <a:r>
              <a:rPr lang="uk-UA" sz="1400" u="sng" dirty="0" smtClean="0">
                <a:latin typeface="Bookman Old Style" panose="02050604050505020204" pitchFamily="18" charset="0"/>
              </a:rPr>
              <a:t>і </a:t>
            </a:r>
            <a:r>
              <a:rPr lang="ru-RU" sz="1400" u="sng" dirty="0" err="1" smtClean="0">
                <a:latin typeface="Bookman Old Style" panose="02050604050505020204" pitchFamily="18" charset="0"/>
              </a:rPr>
              <a:t>зошити</a:t>
            </a:r>
            <a:r>
              <a:rPr lang="pl-PL" sz="1400" u="sng" dirty="0" smtClean="0">
                <a:latin typeface="Bookman Old Style" panose="02050604050505020204" pitchFamily="18" charset="0"/>
              </a:rPr>
              <a:t> </a:t>
            </a:r>
            <a:r>
              <a:rPr lang="ru-RU" sz="1400" u="sng" dirty="0" smtClean="0">
                <a:latin typeface="Bookman Old Style" panose="02050604050505020204" pitchFamily="18" charset="0"/>
              </a:rPr>
              <a:t>(</a:t>
            </a:r>
            <a:r>
              <a:rPr lang="ru-RU" sz="1100" dirty="0" smtClean="0">
                <a:latin typeface="Bookman Old Style" panose="02050604050505020204" pitchFamily="18" charset="0"/>
              </a:rPr>
              <a:t>в </a:t>
            </a:r>
            <a:r>
              <a:rPr lang="ru-RU" sz="1100" dirty="0" err="1" smtClean="0">
                <a:latin typeface="Bookman Old Style" panose="02050604050505020204" pitchFamily="18" charset="0"/>
              </a:rPr>
              <a:t>лінію</a:t>
            </a:r>
            <a:r>
              <a:rPr lang="ru-RU" sz="1100" dirty="0" smtClean="0">
                <a:latin typeface="Bookman Old Style" panose="02050604050505020204" pitchFamily="18" charset="0"/>
              </a:rPr>
              <a:t> -  для </a:t>
            </a:r>
            <a:r>
              <a:rPr lang="ru-RU" sz="1100" dirty="0" err="1" smtClean="0">
                <a:latin typeface="Bookman Old Style" panose="02050604050505020204" pitchFamily="18" charset="0"/>
              </a:rPr>
              <a:t>польської</a:t>
            </a:r>
            <a:r>
              <a:rPr lang="ru-RU" sz="1100" dirty="0" smtClean="0">
                <a:latin typeface="Bookman Old Style" panose="02050604050505020204" pitchFamily="18" charset="0"/>
              </a:rPr>
              <a:t> </a:t>
            </a:r>
            <a:r>
              <a:rPr lang="ru-RU" sz="1100" dirty="0" err="1" smtClean="0">
                <a:latin typeface="Bookman Old Style" panose="02050604050505020204" pitchFamily="18" charset="0"/>
              </a:rPr>
              <a:t>мови</a:t>
            </a:r>
            <a:r>
              <a:rPr lang="ru-RU" sz="1100" u="sng" dirty="0" smtClean="0">
                <a:latin typeface="Bookman Old Style" panose="020506040505050202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1100" u="sng" dirty="0" smtClean="0">
                <a:latin typeface="Bookman Old Style" panose="02050604050505020204" pitchFamily="18" charset="0"/>
              </a:rPr>
              <a:t>у </a:t>
            </a:r>
            <a:r>
              <a:rPr lang="ru-RU" sz="1100" u="sng" dirty="0" err="1" smtClean="0">
                <a:latin typeface="Bookman Old Style" panose="02050604050505020204" pitchFamily="18" charset="0"/>
              </a:rPr>
              <a:t>клітинку</a:t>
            </a:r>
            <a:r>
              <a:rPr lang="ru-RU" sz="1100" u="sng" dirty="0">
                <a:latin typeface="Bookman Old Style" panose="02050604050505020204" pitchFamily="18" charset="0"/>
              </a:rPr>
              <a:t> </a:t>
            </a:r>
            <a:r>
              <a:rPr lang="pl-PL" sz="1100" dirty="0" smtClean="0">
                <a:latin typeface="Bookman Old Style" panose="02050604050505020204" pitchFamily="18" charset="0"/>
              </a:rPr>
              <a:t> </a:t>
            </a:r>
            <a:r>
              <a:rPr lang="uk-UA" sz="1100" dirty="0" smtClean="0">
                <a:latin typeface="Bookman Old Style" panose="02050604050505020204" pitchFamily="18" charset="0"/>
              </a:rPr>
              <a:t>- </a:t>
            </a:r>
            <a:r>
              <a:rPr lang="az-Cyrl-AZ" sz="1100" dirty="0" smtClean="0">
                <a:latin typeface="Bookman Old Style" panose="02050604050505020204" pitchFamily="18" charset="0"/>
              </a:rPr>
              <a:t>для всіх інших занять)</a:t>
            </a:r>
            <a:endParaRPr lang="pl-PL" sz="11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400" u="sng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az-Cyrl-AZ" sz="1400" u="sng" dirty="0">
                <a:latin typeface="Bookman Old Style" panose="02050604050505020204" pitchFamily="18" charset="0"/>
              </a:rPr>
              <a:t>Пенал, </a:t>
            </a:r>
            <a:r>
              <a:rPr lang="az-Cyrl-AZ" sz="1100" dirty="0">
                <a:latin typeface="Bookman Old Style" panose="02050604050505020204" pitchFamily="18" charset="0"/>
              </a:rPr>
              <a:t>а в ньому:</a:t>
            </a:r>
            <a:endParaRPr lang="pl-PL" sz="11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200" dirty="0">
                <a:latin typeface="Bookman Old Style" panose="02050604050505020204" pitchFamily="18" charset="0"/>
              </a:rPr>
              <a:t>ручка, олівець, гумка, лінійка, ножиці, клей, </a:t>
            </a:r>
            <a:r>
              <a:rPr lang="ru-RU" sz="1200" dirty="0" err="1" smtClean="0">
                <a:latin typeface="Bookman Old Style" panose="02050604050505020204" pitchFamily="18" charset="0"/>
              </a:rPr>
              <a:t>кольорові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ru-RU" sz="1200" dirty="0" err="1" smtClean="0">
                <a:latin typeface="Bookman Old Style" panose="02050604050505020204" pitchFamily="18" charset="0"/>
              </a:rPr>
              <a:t>олівці</a:t>
            </a:r>
            <a:r>
              <a:rPr lang="ru-RU" sz="1200" dirty="0" smtClean="0">
                <a:latin typeface="Bookman Old Style" panose="02050604050505020204" pitchFamily="18" charset="0"/>
              </a:rPr>
              <a:t>, </a:t>
            </a:r>
            <a:r>
              <a:rPr lang="az-Cyrl-AZ" sz="1200" dirty="0" smtClean="0">
                <a:latin typeface="Bookman Old Style" panose="02050604050505020204" pitchFamily="18" charset="0"/>
              </a:rPr>
              <a:t>точилка</a:t>
            </a:r>
            <a:r>
              <a:rPr lang="pl-PL" sz="1200" dirty="0" smtClean="0">
                <a:latin typeface="Bookman Old Style" panose="02050604050505020204" pitchFamily="18" charset="0"/>
              </a:rPr>
              <a:t>.</a:t>
            </a:r>
            <a:endParaRPr lang="pl-PL" sz="1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az-Cyrl-AZ" sz="12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az-Cyrl-AZ" sz="1200" dirty="0" smtClean="0">
                <a:latin typeface="Bookman Old Style" panose="02050604050505020204" pitchFamily="18" charset="0"/>
              </a:rPr>
              <a:t>Учням </a:t>
            </a:r>
            <a:r>
              <a:rPr lang="uk-UA" sz="1200" dirty="0" smtClean="0">
                <a:latin typeface="Bookman Old Style" panose="02050604050505020204" pitchFamily="18" charset="0"/>
              </a:rPr>
              <a:t>І-ІІІ</a:t>
            </a:r>
            <a:r>
              <a:rPr lang="az-Cyrl-AZ" sz="1200" dirty="0" smtClean="0">
                <a:latin typeface="Bookman Old Style" panose="02050604050505020204" pitchFamily="18" charset="0"/>
              </a:rPr>
              <a:t> </a:t>
            </a:r>
            <a:r>
              <a:rPr lang="az-Cyrl-AZ" sz="1200" dirty="0">
                <a:latin typeface="Bookman Old Style" panose="02050604050505020204" pitchFamily="18" charset="0"/>
              </a:rPr>
              <a:t>молодших </a:t>
            </a:r>
            <a:r>
              <a:rPr lang="az-Cyrl-AZ" sz="1200" dirty="0" smtClean="0">
                <a:latin typeface="Bookman Old Style" panose="02050604050505020204" pitchFamily="18" charset="0"/>
              </a:rPr>
              <a:t>класів  </a:t>
            </a:r>
            <a:r>
              <a:rPr lang="uk-UA" sz="1200" dirty="0" smtClean="0">
                <a:latin typeface="Bookman Old Style" panose="02050604050505020204" pitchFamily="18" charset="0"/>
              </a:rPr>
              <a:t>вчитель </a:t>
            </a:r>
            <a:r>
              <a:rPr lang="az-Cyrl-AZ" sz="1200" dirty="0">
                <a:latin typeface="Bookman Old Style" panose="02050604050505020204" pitchFamily="18" charset="0"/>
              </a:rPr>
              <a:t>може надати список додаткових </a:t>
            </a:r>
            <a:r>
              <a:rPr lang="az-Cyrl-AZ" sz="1200" dirty="0" smtClean="0">
                <a:latin typeface="Bookman Old Style" panose="02050604050505020204" pitchFamily="18" charset="0"/>
              </a:rPr>
              <a:t>предметів,  </a:t>
            </a:r>
            <a:r>
              <a:rPr lang="az-Cyrl-AZ" sz="1200" dirty="0">
                <a:latin typeface="Bookman Old Style" panose="02050604050505020204" pitchFamily="18" charset="0"/>
              </a:rPr>
              <a:t>необхідних у </a:t>
            </a:r>
            <a:r>
              <a:rPr lang="az-Cyrl-AZ" sz="1200" dirty="0" smtClean="0">
                <a:latin typeface="Bookman Old Style" panose="02050604050505020204" pitchFamily="18" charset="0"/>
              </a:rPr>
              <a:t>його класі</a:t>
            </a:r>
            <a:r>
              <a:rPr lang="az-Cyrl-AZ" sz="1200" dirty="0">
                <a:latin typeface="Bookman Old Style" panose="02050604050505020204" pitchFamily="18" charset="0"/>
              </a:rPr>
              <a:t>. </a:t>
            </a:r>
            <a:r>
              <a:rPr lang="az-Cyrl-AZ" sz="1200" dirty="0" smtClean="0">
                <a:latin typeface="Bookman Old Style" panose="02050604050505020204" pitchFamily="18" charset="0"/>
              </a:rPr>
              <a:t>Наприклад</a:t>
            </a:r>
            <a:r>
              <a:rPr lang="az-Cyrl-AZ" sz="1200" dirty="0">
                <a:latin typeface="Bookman Old Style" panose="02050604050505020204" pitchFamily="18" charset="0"/>
              </a:rPr>
              <a:t>: </a:t>
            </a:r>
            <a:r>
              <a:rPr lang="az-Cyrl-AZ" sz="1200" dirty="0" smtClean="0">
                <a:latin typeface="Bookman Old Style" panose="02050604050505020204" pitchFamily="18" charset="0"/>
              </a:rPr>
              <a:t>фарби</a:t>
            </a:r>
            <a:r>
              <a:rPr lang="az-Cyrl-AZ" sz="1200" dirty="0">
                <a:latin typeface="Bookman Old Style" panose="02050604050505020204" pitchFamily="18" charset="0"/>
              </a:rPr>
              <a:t>, пластилін, </a:t>
            </a:r>
            <a:r>
              <a:rPr lang="az-Cyrl-AZ" sz="1200" dirty="0" smtClean="0">
                <a:latin typeface="Bookman Old Style" panose="02050604050505020204" pitchFamily="18" charset="0"/>
              </a:rPr>
              <a:t>кольорові папір і картон  </a:t>
            </a:r>
            <a:r>
              <a:rPr lang="az-Cyrl-AZ" sz="1200" dirty="0">
                <a:latin typeface="Bookman Old Style" panose="02050604050505020204" pitchFamily="18" charset="0"/>
              </a:rPr>
              <a:t>і т. д.</a:t>
            </a:r>
          </a:p>
          <a:p>
            <a:pPr marL="0" indent="0">
              <a:buNone/>
            </a:pPr>
            <a:endParaRPr lang="az-Cyrl-AZ" sz="1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az-Cyrl-AZ" sz="1200" dirty="0" smtClean="0">
                <a:latin typeface="Bookman Old Style" panose="02050604050505020204" pitchFamily="18" charset="0"/>
              </a:rPr>
              <a:t>В  </a:t>
            </a:r>
            <a:r>
              <a:rPr lang="az-Cyrl-AZ" sz="1200" dirty="0">
                <a:latin typeface="Bookman Old Style" panose="02050604050505020204" pitchFamily="18" charset="0"/>
              </a:rPr>
              <a:t>дні, коли </a:t>
            </a:r>
            <a:r>
              <a:rPr lang="az-Cyrl-AZ" sz="1200" dirty="0" smtClean="0">
                <a:latin typeface="Bookman Old Style" panose="02050604050505020204" pitchFamily="18" charset="0"/>
              </a:rPr>
              <a:t>ти маєш за розкладом фізичне </a:t>
            </a:r>
            <a:r>
              <a:rPr lang="az-Cyrl-AZ" sz="1200" dirty="0">
                <a:latin typeface="Bookman Old Style" panose="02050604050505020204" pitchFamily="18" charset="0"/>
              </a:rPr>
              <a:t>виховання (</a:t>
            </a:r>
            <a:r>
              <a:rPr lang="pl-PL" sz="1200" dirty="0">
                <a:latin typeface="Bookman Old Style" panose="02050604050505020204" pitchFamily="18" charset="0"/>
              </a:rPr>
              <a:t>WF</a:t>
            </a:r>
            <a:r>
              <a:rPr lang="pl-PL" sz="1200" dirty="0" smtClean="0">
                <a:latin typeface="Bookman Old Style" panose="02050604050505020204" pitchFamily="18" charset="0"/>
              </a:rPr>
              <a:t>)</a:t>
            </a:r>
            <a:r>
              <a:rPr lang="uk-UA" sz="1200" dirty="0" smtClean="0">
                <a:latin typeface="Bookman Old Style" panose="02050604050505020204" pitchFamily="18" charset="0"/>
              </a:rPr>
              <a:t>, додатково</a:t>
            </a:r>
            <a:r>
              <a:rPr lang="az-Cyrl-AZ" sz="1200" dirty="0" smtClean="0">
                <a:latin typeface="Bookman Old Style" panose="02050604050505020204" pitchFamily="18" charset="0"/>
              </a:rPr>
              <a:t> приносиш </a:t>
            </a:r>
            <a:r>
              <a:rPr lang="az-Cyrl-AZ" sz="1200" dirty="0">
                <a:latin typeface="Bookman Old Style" panose="02050604050505020204" pitchFamily="18" charset="0"/>
              </a:rPr>
              <a:t>сумку </a:t>
            </a:r>
            <a:r>
              <a:rPr lang="az-Cyrl-AZ" sz="1200" dirty="0" smtClean="0">
                <a:latin typeface="Bookman Old Style" panose="02050604050505020204" pitchFamily="18" charset="0"/>
              </a:rPr>
              <a:t>зі спортивною </a:t>
            </a:r>
            <a:r>
              <a:rPr lang="az-Cyrl-AZ" sz="1200" dirty="0">
                <a:latin typeface="Bookman Old Style" panose="02050604050505020204" pitchFamily="18" charset="0"/>
              </a:rPr>
              <a:t>формою.</a:t>
            </a:r>
            <a:endParaRPr lang="pl-PL" sz="1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1200" dirty="0">
              <a:latin typeface="Bookman Old Style" panose="02050604050505020204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BD00-4500-4646-BB93-8C141378E9E3}" type="slidenum">
              <a:rPr lang="pl-PL" smtClean="0"/>
              <a:t>9</a:t>
            </a:fld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6537">
            <a:off x="2010473" y="5540540"/>
            <a:ext cx="601490" cy="817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32" y="3168176"/>
            <a:ext cx="941132" cy="6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68" y="3521080"/>
            <a:ext cx="919570" cy="65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61" y="4187810"/>
            <a:ext cx="698635" cy="93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6374">
            <a:off x="998993" y="5496846"/>
            <a:ext cx="513688" cy="78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6680" y="4364561"/>
            <a:ext cx="585787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5699">
            <a:off x="3312790" y="5580112"/>
            <a:ext cx="4762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51" y="4364561"/>
            <a:ext cx="235938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950" y="5463473"/>
            <a:ext cx="459616" cy="9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82" y="1043608"/>
            <a:ext cx="121017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74" y="1475656"/>
            <a:ext cx="1008966" cy="6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40" y="2339752"/>
            <a:ext cx="7921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68" y="683494"/>
            <a:ext cx="101758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8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3508</TotalTime>
  <Words>2669</Words>
  <Application>Microsoft Office PowerPoint</Application>
  <PresentationFormat>Pokaz na ekranie (4:3)</PresentationFormat>
  <Paragraphs>473</Paragraphs>
  <Slides>17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ArialMT</vt:lpstr>
      <vt:lpstr>Bookman Old Style</vt:lpstr>
      <vt:lpstr>Calibri</vt:lpstr>
      <vt:lpstr>Times New Roman</vt:lpstr>
      <vt:lpstr>Wingdings</vt:lpstr>
      <vt:lpstr>Motyw pakietu Office</vt:lpstr>
      <vt:lpstr>ШКІЛЬНИЙ ПОРАДНИК ДЛЯ УЧНІВ ТА ЇХ БАТЬКІВ</vt:lpstr>
      <vt:lpstr>Добридень! Привіт! Ласкаво просимо до нашої школи!</vt:lpstr>
      <vt:lpstr>Впиши свої дані тут: Ім'я .............................................................................. Прізвище........................................................................... Клас ............................................................................ Класний керівник………………………………………………… </vt:lpstr>
      <vt:lpstr>Схема системи освіти в Польщі</vt:lpstr>
      <vt:lpstr>          Календар навчального року</vt:lpstr>
      <vt:lpstr>            Електронний щоденник</vt:lpstr>
      <vt:lpstr>      Які добрі якості хорошого учня        існують в нашій школі?</vt:lpstr>
      <vt:lpstr>Який одяг наші школярі застосовують?</vt:lpstr>
      <vt:lpstr>Речі, які ти повинен носити в рюкзаку</vt:lpstr>
      <vt:lpstr>Система оцінювання у нашій школі</vt:lpstr>
      <vt:lpstr>       Додаткові заняття</vt:lpstr>
      <vt:lpstr>Шкільний розпорядок дня</vt:lpstr>
      <vt:lpstr>    Перерва - що роблять учні?</vt:lpstr>
      <vt:lpstr>   Що робити у цих ситуаціях?</vt:lpstr>
      <vt:lpstr>   Яка роль учня та батьків у польській     школі та класі?</vt:lpstr>
      <vt:lpstr>         Це варто знати</vt:lpstr>
      <vt:lpstr>Предмети в польській школі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Beata</cp:lastModifiedBy>
  <cp:revision>325</cp:revision>
  <cp:lastPrinted>2019-08-19T19:07:37Z</cp:lastPrinted>
  <dcterms:created xsi:type="dcterms:W3CDTF">2019-05-21T16:42:14Z</dcterms:created>
  <dcterms:modified xsi:type="dcterms:W3CDTF">2021-02-09T15:18:33Z</dcterms:modified>
</cp:coreProperties>
</file>